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60" r:id="rId3"/>
    <p:sldId id="262" r:id="rId4"/>
    <p:sldId id="273" r:id="rId5"/>
    <p:sldId id="258" r:id="rId6"/>
    <p:sldId id="264" r:id="rId7"/>
    <p:sldId id="265" r:id="rId8"/>
    <p:sldId id="266" r:id="rId9"/>
    <p:sldId id="267" r:id="rId10"/>
    <p:sldId id="268" r:id="rId11"/>
    <p:sldId id="269" r:id="rId12"/>
    <p:sldId id="270" r:id="rId13"/>
    <p:sldId id="257" r:id="rId14"/>
    <p:sldId id="259" r:id="rId15"/>
    <p:sldId id="261" r:id="rId16"/>
    <p:sldId id="263" r:id="rId17"/>
    <p:sldId id="271" r:id="rId18"/>
    <p:sldId id="272"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78231"/>
  </p:normalViewPr>
  <p:slideViewPr>
    <p:cSldViewPr snapToGrid="0">
      <p:cViewPr varScale="1">
        <p:scale>
          <a:sx n="99" d="100"/>
          <a:sy n="99" d="100"/>
        </p:scale>
        <p:origin x="39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F6F20C-58B0-9244-86DE-63F85BA77EAA}" type="datetimeFigureOut">
              <a:rPr lang="en-US" smtClean="0"/>
              <a:t>1/4/23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A33B19-B894-9346-B13D-0E1600F9A91D}" type="slidenum">
              <a:rPr lang="en-US" smtClean="0"/>
              <a:t>‹#›</a:t>
            </a:fld>
            <a:endParaRPr lang="en-US"/>
          </a:p>
        </p:txBody>
      </p:sp>
    </p:spTree>
    <p:extLst>
      <p:ext uri="{BB962C8B-B14F-4D97-AF65-F5344CB8AC3E}">
        <p14:creationId xmlns:p14="http://schemas.microsoft.com/office/powerpoint/2010/main" val="2163257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b="0" i="0" dirty="0">
                <a:solidFill>
                  <a:srgbClr val="2A2A2A"/>
                </a:solidFill>
                <a:effectLst/>
                <a:latin typeface="Merriweather" pitchFamily="2" charset="77"/>
              </a:rPr>
              <a:t>. A well-defined descriptive question aims to quantify and characterize some feature of the health of a population and must clearly state: 1) the target population, characterized by person and place, and anchored in time; 2) the outcome, event, or health state or characteristic; and 3) the measure of occurrence that will be used to summarize the outcome (e.g., incidence, prevalence, average time to event, etc.). Additionally, 4) any auxiliary variables will be prespecified and their roles as stratification factors (to characterize the outcome distribution) or nuisance variables (to be standardized over) will be stated.” https://</a:t>
            </a:r>
            <a:r>
              <a:rPr lang="en-US" b="0" i="0" dirty="0" err="1">
                <a:solidFill>
                  <a:srgbClr val="2A2A2A"/>
                </a:solidFill>
                <a:effectLst/>
                <a:latin typeface="Merriweather" pitchFamily="2" charset="77"/>
              </a:rPr>
              <a:t>academic.oup.com</a:t>
            </a:r>
            <a:r>
              <a:rPr lang="en-US" b="0" i="0" dirty="0">
                <a:solidFill>
                  <a:srgbClr val="2A2A2A"/>
                </a:solidFill>
                <a:effectLst/>
                <a:latin typeface="Merriweather" pitchFamily="2" charset="77"/>
              </a:rPr>
              <a:t>/</a:t>
            </a:r>
            <a:r>
              <a:rPr lang="en-US" b="0" i="0" dirty="0" err="1">
                <a:solidFill>
                  <a:srgbClr val="2A2A2A"/>
                </a:solidFill>
                <a:effectLst/>
                <a:latin typeface="Merriweather" pitchFamily="2" charset="77"/>
              </a:rPr>
              <a:t>aje</a:t>
            </a:r>
            <a:r>
              <a:rPr lang="en-US" b="0" i="0" dirty="0">
                <a:solidFill>
                  <a:srgbClr val="2A2A2A"/>
                </a:solidFill>
                <a:effectLst/>
                <a:latin typeface="Merriweather" pitchFamily="2" charset="77"/>
              </a:rPr>
              <a:t>/article/191/12/2063/6623869</a:t>
            </a:r>
          </a:p>
          <a:p>
            <a:endParaRPr lang="en-US" b="0" i="0" dirty="0">
              <a:solidFill>
                <a:srgbClr val="2A2A2A"/>
              </a:solidFill>
              <a:effectLst/>
              <a:latin typeface="Merriweather" pitchFamily="2" charset="77"/>
            </a:endParaRPr>
          </a:p>
          <a:p>
            <a:pPr marL="228600" indent="-228600">
              <a:buAutoNum type="arabicPeriod"/>
            </a:pPr>
            <a:r>
              <a:rPr lang="en-US" b="0" i="0" dirty="0">
                <a:solidFill>
                  <a:srgbClr val="2A2A2A"/>
                </a:solidFill>
                <a:effectLst/>
                <a:latin typeface="Merriweather" pitchFamily="2" charset="77"/>
              </a:rPr>
              <a:t>Target population: hospitalized adult inpatients at academic medical centers across the US (note, this sampling frame has the referral patterns to AMC and the symptoms that cause symptoms warranting hospitalization baked in – </a:t>
            </a:r>
            <a:r>
              <a:rPr lang="en-US" b="0" i="0" dirty="0" err="1">
                <a:solidFill>
                  <a:srgbClr val="2A2A2A"/>
                </a:solidFill>
                <a:effectLst/>
                <a:latin typeface="Merriweather" pitchFamily="2" charset="77"/>
              </a:rPr>
              <a:t>ie</a:t>
            </a:r>
            <a:r>
              <a:rPr lang="en-US" b="0" i="0" dirty="0">
                <a:solidFill>
                  <a:srgbClr val="2A2A2A"/>
                </a:solidFill>
                <a:effectLst/>
                <a:latin typeface="Merriweather" pitchFamily="2" charset="77"/>
              </a:rPr>
              <a:t>. acute &gt; chronic, etc.)</a:t>
            </a:r>
          </a:p>
          <a:p>
            <a:pPr marL="228600" indent="-228600">
              <a:buAutoNum type="arabicPeriod"/>
            </a:pPr>
            <a:r>
              <a:rPr lang="en-US" b="0" i="0" dirty="0">
                <a:solidFill>
                  <a:srgbClr val="2A2A2A"/>
                </a:solidFill>
                <a:effectLst/>
                <a:latin typeface="Merriweather" pitchFamily="2" charset="77"/>
              </a:rPr>
              <a:t>Outcome/event/characteristic: hypercapnic respiratory failure (defined as a PaCO2 over 45 mmHg, had it been checked)</a:t>
            </a:r>
          </a:p>
          <a:p>
            <a:pPr marL="228600" indent="-228600">
              <a:buAutoNum type="arabicPeriod"/>
            </a:pPr>
            <a:r>
              <a:rPr lang="en-US" b="0" i="0" dirty="0">
                <a:solidFill>
                  <a:srgbClr val="2A2A2A"/>
                </a:solidFill>
                <a:effectLst/>
                <a:latin typeface="Merriweather" pitchFamily="2" charset="77"/>
              </a:rPr>
              <a:t>Point Prevalence upon admission to hospital (remember, cross-sectional study)</a:t>
            </a:r>
          </a:p>
          <a:p>
            <a:pPr marL="228600" indent="-228600">
              <a:buAutoNum type="arabicPeriod"/>
            </a:pPr>
            <a:r>
              <a:rPr lang="en-US" b="0" i="0" dirty="0" err="1">
                <a:solidFill>
                  <a:srgbClr val="2A2A2A"/>
                </a:solidFill>
                <a:effectLst/>
                <a:latin typeface="Merriweather" pitchFamily="2" charset="77"/>
              </a:rPr>
              <a:t>Auxillary</a:t>
            </a:r>
            <a:r>
              <a:rPr lang="en-US" b="0" i="0" dirty="0">
                <a:solidFill>
                  <a:srgbClr val="2A2A2A"/>
                </a:solidFill>
                <a:effectLst/>
                <a:latin typeface="Merriweather" pitchFamily="2" charset="77"/>
              </a:rPr>
              <a:t> variables: age, gender. Nuisance variables: comorbidities(?), region(?) </a:t>
            </a:r>
          </a:p>
          <a:p>
            <a:pPr marL="228600" indent="-228600">
              <a:buAutoNum type="arabicPeriod"/>
            </a:pPr>
            <a:endParaRPr lang="en-US" b="0" i="0" dirty="0">
              <a:solidFill>
                <a:srgbClr val="2A2A2A"/>
              </a:solidFill>
              <a:effectLst/>
              <a:latin typeface="Merriweather" pitchFamily="2" charset="77"/>
            </a:endParaRPr>
          </a:p>
          <a:p>
            <a:pPr marL="228600" indent="-228600">
              <a:buAutoNum type="arabicPeriod"/>
            </a:pPr>
            <a:endParaRPr lang="en-US" b="0" i="0" dirty="0">
              <a:solidFill>
                <a:srgbClr val="2A2A2A"/>
              </a:solidFill>
              <a:effectLst/>
              <a:latin typeface="Merriweather" pitchFamily="2" charset="77"/>
            </a:endParaRPr>
          </a:p>
          <a:p>
            <a:pPr marL="228600" indent="-228600">
              <a:buAutoNum type="arabicPeriod"/>
            </a:pPr>
            <a:r>
              <a:rPr lang="en-US" b="0" i="0" dirty="0">
                <a:solidFill>
                  <a:srgbClr val="2A2A2A"/>
                </a:solidFill>
                <a:effectLst/>
                <a:latin typeface="Merriweather" pitchFamily="2" charset="77"/>
              </a:rPr>
              <a:t>Study Design: cross-sectional </a:t>
            </a:r>
          </a:p>
          <a:p>
            <a:pPr marL="228600" indent="-228600">
              <a:buAutoNum type="arabicPeriod"/>
            </a:pPr>
            <a:endParaRPr lang="en-US" b="0" i="0" dirty="0">
              <a:solidFill>
                <a:srgbClr val="2A2A2A"/>
              </a:solidFill>
              <a:effectLst/>
              <a:latin typeface="Merriweather" pitchFamily="2" charset="77"/>
            </a:endParaRPr>
          </a:p>
          <a:p>
            <a:pPr marL="228600" indent="-228600">
              <a:buAutoNum type="arabicPeriod"/>
            </a:pPr>
            <a:r>
              <a:rPr lang="en-US" b="0" i="0" dirty="0">
                <a:solidFill>
                  <a:srgbClr val="2A2A2A"/>
                </a:solidFill>
                <a:effectLst/>
                <a:latin typeface="Merriweather" pitchFamily="2" charset="77"/>
              </a:rPr>
              <a:t>The ‘analytic sample’ = the sample with sufficient data to be included. This is the question we need to answer…. How to narrow the target sample (all patients who would be hospitalized at an academic medical center if they developed hypercapnia) to the analytic frame (patients who either have or can be imputed the necessary covariate: need key comorbidities, labs, etc. to be reported for the encounter in question…. It’s probably enough if the category is represented (</a:t>
            </a:r>
            <a:r>
              <a:rPr lang="en-US" b="0" i="0" dirty="0" err="1">
                <a:solidFill>
                  <a:srgbClr val="2A2A2A"/>
                </a:solidFill>
                <a:effectLst/>
                <a:latin typeface="Merriweather" pitchFamily="2" charset="77"/>
              </a:rPr>
              <a:t>ie</a:t>
            </a:r>
            <a:r>
              <a:rPr lang="en-US" b="0" i="0" dirty="0">
                <a:solidFill>
                  <a:srgbClr val="2A2A2A"/>
                </a:solidFill>
                <a:effectLst/>
                <a:latin typeface="Merriweather" pitchFamily="2" charset="77"/>
              </a:rPr>
              <a:t>. selective reporting of some types of info would be odd)</a:t>
            </a:r>
          </a:p>
          <a:p>
            <a:pPr marL="228600" indent="-228600">
              <a:buAutoNum type="arabicPeriod"/>
            </a:pPr>
            <a:endParaRPr lang="en-US" b="0" i="0" dirty="0">
              <a:solidFill>
                <a:srgbClr val="2A2A2A"/>
              </a:solidFill>
              <a:effectLst/>
              <a:latin typeface="Merriweather" pitchFamily="2" charset="77"/>
            </a:endParaRPr>
          </a:p>
          <a:p>
            <a:pPr marL="228600" indent="-228600">
              <a:buAutoNum type="arabicPeriod"/>
            </a:pPr>
            <a:r>
              <a:rPr lang="en-US" b="0" i="0" dirty="0">
                <a:solidFill>
                  <a:srgbClr val="2A2A2A"/>
                </a:solidFill>
                <a:effectLst/>
                <a:latin typeface="Merriweather" pitchFamily="2" charset="77"/>
              </a:rPr>
              <a:t>Inferences required for analytic sample to represent target sample: selection bias? Mechanism of data missingness </a:t>
            </a:r>
          </a:p>
          <a:p>
            <a:pPr marL="228600" indent="-228600">
              <a:buAutoNum type="arabicPeriod"/>
            </a:pPr>
            <a:endParaRPr lang="en-US" b="0" i="0" dirty="0">
              <a:solidFill>
                <a:srgbClr val="2A2A2A"/>
              </a:solidFill>
              <a:effectLst/>
              <a:latin typeface="Merriweather" pitchFamily="2" charset="77"/>
            </a:endParaRPr>
          </a:p>
          <a:p>
            <a:pPr marL="228600" indent="-228600">
              <a:buAutoNum type="arabicPeriod"/>
            </a:pPr>
            <a:endParaRPr lang="en-US" b="0" i="0" dirty="0">
              <a:solidFill>
                <a:srgbClr val="2A2A2A"/>
              </a:solidFill>
              <a:effectLst/>
              <a:latin typeface="Merriweather" pitchFamily="2" charset="77"/>
            </a:endParaRPr>
          </a:p>
          <a:p>
            <a:pPr marL="228600" indent="-228600">
              <a:buAutoNum type="arabicPeriod"/>
            </a:pPr>
            <a:r>
              <a:rPr lang="en-US" b="0" i="0" dirty="0">
                <a:solidFill>
                  <a:srgbClr val="2A2A2A"/>
                </a:solidFill>
                <a:effectLst/>
                <a:latin typeface="Merriweather" pitchFamily="2" charset="77"/>
              </a:rPr>
              <a:t>“Independent association” – will likely want to avoid this and only adjust on a few key covariates (e.g. age and sex) and away a few key nuisance variables (such as location). “Conversely, when trying to understand whether one covariate is associated with the distribution of disease independently or merely because of its correlation with another covariate, a common approach is to put all covariates into a single model. However, this approach can lead to incorrect interpretations of the results and inappropriate recommendations for actions” “We endorse reporting and primary interpretation of unadjusted results for descriptive studies and clear justification and proper interpretation in cases where adjustments are made.”</a:t>
            </a:r>
          </a:p>
          <a:p>
            <a:pPr marL="228600" indent="-228600">
              <a:buAutoNum type="arabicPeriod"/>
            </a:pPr>
            <a:endParaRPr lang="en-US" b="0" i="0" dirty="0">
              <a:solidFill>
                <a:srgbClr val="2A2A2A"/>
              </a:solidFill>
              <a:effectLst/>
              <a:latin typeface="Merriweather" pitchFamily="2" charset="77"/>
            </a:endParaRPr>
          </a:p>
        </p:txBody>
      </p:sp>
      <p:sp>
        <p:nvSpPr>
          <p:cNvPr id="4" name="Slide Number Placeholder 3"/>
          <p:cNvSpPr>
            <a:spLocks noGrp="1"/>
          </p:cNvSpPr>
          <p:nvPr>
            <p:ph type="sldNum" sz="quarter" idx="5"/>
          </p:nvPr>
        </p:nvSpPr>
        <p:spPr/>
        <p:txBody>
          <a:bodyPr/>
          <a:lstStyle/>
          <a:p>
            <a:fld id="{35A33B19-B894-9346-B13D-0E1600F9A91D}" type="slidenum">
              <a:rPr lang="en-US" smtClean="0"/>
              <a:t>2</a:t>
            </a:fld>
            <a:endParaRPr lang="en-US"/>
          </a:p>
        </p:txBody>
      </p:sp>
    </p:spTree>
    <p:extLst>
      <p:ext uri="{BB962C8B-B14F-4D97-AF65-F5344CB8AC3E}">
        <p14:creationId xmlns:p14="http://schemas.microsoft.com/office/powerpoint/2010/main" val="2256098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Frequency of certain conditions </a:t>
            </a:r>
          </a:p>
          <a:p>
            <a:r>
              <a:rPr lang="en-US" dirty="0"/>
              <a:t>-- only 5000 have OSA? --- this must be from acute encounter. Same with all resp... but NOT CHF </a:t>
            </a:r>
          </a:p>
          <a:p>
            <a:r>
              <a:rPr lang="en-US" dirty="0"/>
              <a:t>[ ] </a:t>
            </a:r>
            <a:r>
              <a:rPr lang="en-US" dirty="0" err="1"/>
              <a:t>todo</a:t>
            </a:r>
            <a:r>
              <a:rPr lang="en-US" dirty="0"/>
              <a:t>: check what the </a:t>
            </a:r>
            <a:r>
              <a:rPr lang="en-US" dirty="0" err="1"/>
              <a:t>trinetx</a:t>
            </a:r>
            <a:r>
              <a:rPr lang="en-US" dirty="0"/>
              <a:t> dashboard estimates for these. </a:t>
            </a:r>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which antidotes drive the high number of those? (1/8 of cohort)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r>
              <a:rPr lang="en-US" dirty="0"/>
              <a:t>// why so many MAT but so few nicotine meds?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16</a:t>
            </a:fld>
            <a:endParaRPr lang="en-US"/>
          </a:p>
        </p:txBody>
      </p:sp>
    </p:spTree>
    <p:extLst>
      <p:ext uri="{BB962C8B-B14F-4D97-AF65-F5344CB8AC3E}">
        <p14:creationId xmlns:p14="http://schemas.microsoft.com/office/powerpoint/2010/main" val="2984512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Will need to make the disclaimer about clinical use vs use for epidemiologic study</a:t>
            </a:r>
          </a:p>
        </p:txBody>
      </p:sp>
      <p:sp>
        <p:nvSpPr>
          <p:cNvPr id="4" name="Slide Number Placeholder 3"/>
          <p:cNvSpPr>
            <a:spLocks noGrp="1"/>
          </p:cNvSpPr>
          <p:nvPr>
            <p:ph type="sldNum" sz="quarter" idx="5"/>
          </p:nvPr>
        </p:nvSpPr>
        <p:spPr/>
        <p:txBody>
          <a:bodyPr/>
          <a:lstStyle/>
          <a:p>
            <a:fld id="{35A33B19-B894-9346-B13D-0E1600F9A91D}" type="slidenum">
              <a:rPr lang="en-US" smtClean="0"/>
              <a:t>17</a:t>
            </a:fld>
            <a:endParaRPr lang="en-US"/>
          </a:p>
        </p:txBody>
      </p:sp>
    </p:spTree>
    <p:extLst>
      <p:ext uri="{BB962C8B-B14F-4D97-AF65-F5344CB8AC3E}">
        <p14:creationId xmlns:p14="http://schemas.microsoft.com/office/powerpoint/2010/main" val="852529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18</a:t>
            </a:fld>
            <a:endParaRPr lang="en-US"/>
          </a:p>
        </p:txBody>
      </p:sp>
    </p:spTree>
    <p:extLst>
      <p:ext uri="{BB962C8B-B14F-4D97-AF65-F5344CB8AC3E}">
        <p14:creationId xmlns:p14="http://schemas.microsoft.com/office/powerpoint/2010/main" val="1526788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Propensity analysis thoughts: </a:t>
            </a:r>
          </a:p>
          <a:p>
            <a:r>
              <a:rPr lang="en-US" dirty="0">
                <a:effectLst/>
                <a:latin typeface="Helvetica Neue" panose="02000503000000020004" pitchFamily="2" charset="0"/>
              </a:rPr>
              <a:t> propensity score for obtaining gold standard—&gt; creation of a pseudo population using inverse probability weights that approximates if everyone had received a blood gas. Valid to the extent that propensity score captures all factors related to (</a:t>
            </a:r>
            <a:r>
              <a:rPr lang="en-US" dirty="0" err="1">
                <a:effectLst/>
                <a:latin typeface="Helvetica Neue" panose="02000503000000020004" pitchFamily="2" charset="0"/>
              </a:rPr>
              <a:t>probabg</a:t>
            </a:r>
            <a:r>
              <a:rPr lang="en-US" dirty="0">
                <a:effectLst/>
                <a:latin typeface="Helvetica Neue" panose="02000503000000020004" pitchFamily="2" charset="0"/>
              </a:rPr>
              <a:t> and prob </a:t>
            </a:r>
            <a:r>
              <a:rPr lang="en-US" dirty="0" err="1">
                <a:effectLst/>
                <a:latin typeface="Helvetica Neue" panose="02000503000000020004" pitchFamily="2" charset="0"/>
              </a:rPr>
              <a:t>hypercap</a:t>
            </a:r>
            <a:r>
              <a:rPr lang="en-US" dirty="0">
                <a:effectLst/>
                <a:latin typeface="Helvetica Neue" panose="02000503000000020004" pitchFamily="2" charset="0"/>
              </a:rPr>
              <a:t>?) - all variation not captured should be instrumental (is this condition independence?). Pseudo population has same distribution of propensity score.</a:t>
            </a:r>
          </a:p>
          <a:p>
            <a:r>
              <a:rPr lang="en-US" dirty="0">
                <a:effectLst/>
                <a:latin typeface="Helvetica Neue" panose="02000503000000020004" pitchFamily="2" charset="0"/>
              </a:rPr>
              <a:t>———stratification of p(</a:t>
            </a:r>
            <a:r>
              <a:rPr lang="en-US" dirty="0" err="1">
                <a:effectLst/>
                <a:latin typeface="Helvetica Neue" panose="02000503000000020004" pitchFamily="2" charset="0"/>
              </a:rPr>
              <a:t>hypercap</a:t>
            </a:r>
            <a:r>
              <a:rPr lang="en-US" dirty="0">
                <a:effectLst/>
                <a:latin typeface="Helvetica Neue" panose="02000503000000020004" pitchFamily="2" charset="0"/>
              </a:rPr>
              <a:t>) by propensity score =estimate how good docs are (would you be able to </a:t>
            </a:r>
            <a:r>
              <a:rPr lang="en-US" dirty="0" err="1">
                <a:effectLst/>
                <a:latin typeface="Helvetica Neue" panose="02000503000000020004" pitchFamily="2" charset="0"/>
              </a:rPr>
              <a:t>sep</a:t>
            </a:r>
            <a:r>
              <a:rPr lang="en-US" dirty="0">
                <a:effectLst/>
                <a:latin typeface="Helvetica Neue" panose="02000503000000020004" pitchFamily="2" charset="0"/>
              </a:rPr>
              <a:t> other indications for </a:t>
            </a:r>
            <a:r>
              <a:rPr lang="en-US" dirty="0" err="1">
                <a:effectLst/>
                <a:latin typeface="Helvetica Neue" panose="02000503000000020004" pitchFamily="2" charset="0"/>
              </a:rPr>
              <a:t>ABg</a:t>
            </a:r>
            <a:r>
              <a:rPr lang="en-US" dirty="0">
                <a:effectLst/>
                <a:latin typeface="Helvetica Neue" panose="02000503000000020004" pitchFamily="2" charset="0"/>
              </a:rPr>
              <a:t> like met acidosis?)</a:t>
            </a:r>
          </a:p>
          <a:p>
            <a:r>
              <a:rPr lang="en-US" dirty="0">
                <a:effectLst/>
                <a:latin typeface="Helvetica Neue" panose="02000503000000020004" pitchFamily="2" charset="0"/>
              </a:rPr>
              <a:t>—- could you validate whether p(</a:t>
            </a:r>
            <a:r>
              <a:rPr lang="en-US" dirty="0" err="1">
                <a:effectLst/>
                <a:latin typeface="Helvetica Neue" panose="02000503000000020004" pitchFamily="2" charset="0"/>
              </a:rPr>
              <a:t>abg</a:t>
            </a:r>
            <a:r>
              <a:rPr lang="en-US" dirty="0">
                <a:effectLst/>
                <a:latin typeface="Helvetica Neue" panose="02000503000000020004" pitchFamily="2" charset="0"/>
              </a:rPr>
              <a:t>) changes the likelihood of NIV or Dx code?</a:t>
            </a:r>
          </a:p>
          <a:p>
            <a:r>
              <a:rPr lang="en-US" dirty="0">
                <a:effectLst/>
                <a:latin typeface="Helvetica Neue" panose="02000503000000020004" pitchFamily="2" charset="0"/>
              </a:rPr>
              <a:t>——///- conceptualization as an extreme partial verification prob? (Vs, better to use multiple imputation??)</a:t>
            </a:r>
          </a:p>
          <a:p>
            <a:r>
              <a:rPr lang="en-US" dirty="0">
                <a:effectLst/>
                <a:latin typeface="Helvetica Neue" panose="02000503000000020004" pitchFamily="2" charset="0"/>
              </a:rPr>
              <a:t>———- </a:t>
            </a:r>
            <a:r>
              <a:rPr lang="en-US" dirty="0" err="1">
                <a:effectLst/>
                <a:latin typeface="Helvetica Neue" panose="02000503000000020004" pitchFamily="2" charset="0"/>
              </a:rPr>
              <a:t>abg</a:t>
            </a:r>
            <a:r>
              <a:rPr lang="en-US" dirty="0">
                <a:effectLst/>
                <a:latin typeface="Helvetica Neue" panose="02000503000000020004" pitchFamily="2" charset="0"/>
              </a:rPr>
              <a:t> proneness of the hospital or unit (or doc) might be an acceptable instrument</a:t>
            </a:r>
          </a:p>
          <a:p>
            <a:endParaRPr lang="en-US" dirty="0">
              <a:effectLst/>
              <a:latin typeface="Helvetica Neue" panose="02000503000000020004" pitchFamily="2" charset="0"/>
            </a:endParaRPr>
          </a:p>
          <a:p>
            <a:r>
              <a:rPr lang="en-US" dirty="0">
                <a:effectLst/>
                <a:latin typeface="Helvetica Neue" panose="02000503000000020004" pitchFamily="2" charset="0"/>
              </a:rPr>
              <a:t>Two paradigms: can consider this as a measurement error problem (we have an imperfect gold standard) or a missing data problem (an ideal study would have a column for admission gold standard ABG… but we just don’t have that). [and, in some sense, even the PaCO2 isn’t really gold standard for what we’re after, which is frailty of the ventilatory control system – sensors and effectors - to adequately defend CO2 from threats to homeostasis. Which it is interesting to think about what FN and FP are in this context.)</a:t>
            </a:r>
          </a:p>
          <a:p>
            <a:endParaRPr lang="en-US" dirty="0">
              <a:effectLst/>
              <a:latin typeface="Helvetica Neue" panose="02000503000000020004" pitchFamily="2" charset="0"/>
            </a:endParaRPr>
          </a:p>
          <a:p>
            <a:r>
              <a:rPr lang="en-US" dirty="0">
                <a:effectLst/>
                <a:latin typeface="Helvetica Neue" panose="02000503000000020004" pitchFamily="2" charset="0"/>
              </a:rPr>
              <a:t>Justification for reweighting: </a:t>
            </a:r>
          </a:p>
          <a:p>
            <a:r>
              <a:rPr lang="en-US" dirty="0">
                <a:effectLst/>
                <a:latin typeface="Helvetica Neue" panose="02000503000000020004" pitchFamily="2" charset="0"/>
              </a:rPr>
              <a:t>“</a:t>
            </a:r>
            <a:r>
              <a:rPr lang="en-US" b="0" i="0" dirty="0">
                <a:solidFill>
                  <a:srgbClr val="2A2A2A"/>
                </a:solidFill>
                <a:effectLst/>
                <a:latin typeface="Merriweather" pitchFamily="2" charset="77"/>
              </a:rPr>
              <a:t>Analyzing the study sample as if it were a random sample of the target population is akin to assuming that data are missing completely at random. If, instead, it is plausible to assume that data are missing at random conditional on covariates that are available for target population members who were not selected for the study sample, we could reweight or standardize the study sample to represent the full target population.</a:t>
            </a:r>
            <a:r>
              <a:rPr lang="en-US" b="0" i="0" dirty="0">
                <a:solidFill>
                  <a:srgbClr val="2A2A2A"/>
                </a:solidFill>
                <a:effectLst/>
                <a:latin typeface="Helvetica Neue" panose="02000503000000020004" pitchFamily="2" charset="0"/>
              </a:rPr>
              <a:t>”</a:t>
            </a:r>
            <a:endParaRPr lang="en-US" dirty="0">
              <a:effectLst/>
              <a:latin typeface="Helvetica Neue" panose="02000503000000020004" pitchFamily="2" charset="0"/>
            </a:endParaRPr>
          </a:p>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3</a:t>
            </a:fld>
            <a:endParaRPr lang="en-US"/>
          </a:p>
        </p:txBody>
      </p:sp>
    </p:spTree>
    <p:extLst>
      <p:ext uri="{BB962C8B-B14F-4D97-AF65-F5344CB8AC3E}">
        <p14:creationId xmlns:p14="http://schemas.microsoft.com/office/powerpoint/2010/main" val="10729446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Helvetica Neue" panose="02000503000000020004" pitchFamily="2" charset="0"/>
              </a:rPr>
              <a:t>Data preprocessing aims to clean the dataset for anomalies (outliers or very noisy data), missing and imprecise values.</a:t>
            </a:r>
            <a:r>
              <a:rPr lang="en-US" baseline="30000" dirty="0">
                <a:effectLst/>
                <a:latin typeface="Helvetica Neue" panose="02000503000000020004" pitchFamily="2" charset="0"/>
              </a:rPr>
              <a:t>52</a:t>
            </a:r>
            <a:r>
              <a:rPr lang="en-US" dirty="0">
                <a:effectLst/>
                <a:latin typeface="Helvetica Neue" panose="02000503000000020004" pitchFamily="2" charset="0"/>
              </a:rPr>
              <a:t> The relevant variables should be found, and corresponding features should be formed with individual features processing a similar scale level.</a:t>
            </a:r>
          </a:p>
          <a:p>
            <a:endParaRPr lang="en-US" dirty="0"/>
          </a:p>
          <a:p>
            <a:r>
              <a:rPr lang="en-US" dirty="0"/>
              <a:t>We only use static features. (no dynamic features). </a:t>
            </a:r>
          </a:p>
        </p:txBody>
      </p:sp>
      <p:sp>
        <p:nvSpPr>
          <p:cNvPr id="4" name="Slide Number Placeholder 3"/>
          <p:cNvSpPr>
            <a:spLocks noGrp="1"/>
          </p:cNvSpPr>
          <p:nvPr>
            <p:ph type="sldNum" sz="quarter" idx="5"/>
          </p:nvPr>
        </p:nvSpPr>
        <p:spPr/>
        <p:txBody>
          <a:bodyPr/>
          <a:lstStyle/>
          <a:p>
            <a:fld id="{35A33B19-B894-9346-B13D-0E1600F9A91D}" type="slidenum">
              <a:rPr lang="en-US" smtClean="0"/>
              <a:t>5</a:t>
            </a:fld>
            <a:endParaRPr lang="en-US"/>
          </a:p>
        </p:txBody>
      </p:sp>
    </p:spTree>
    <p:extLst>
      <p:ext uri="{BB962C8B-B14F-4D97-AF65-F5344CB8AC3E}">
        <p14:creationId xmlns:p14="http://schemas.microsoft.com/office/powerpoint/2010/main" val="918428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7</a:t>
            </a:fld>
            <a:endParaRPr lang="en-US"/>
          </a:p>
        </p:txBody>
      </p:sp>
    </p:spTree>
    <p:extLst>
      <p:ext uri="{BB962C8B-B14F-4D97-AF65-F5344CB8AC3E}">
        <p14:creationId xmlns:p14="http://schemas.microsoft.com/office/powerpoint/2010/main" val="3924677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8</a:t>
            </a:fld>
            <a:endParaRPr lang="en-US"/>
          </a:p>
        </p:txBody>
      </p:sp>
    </p:spTree>
    <p:extLst>
      <p:ext uri="{BB962C8B-B14F-4D97-AF65-F5344CB8AC3E}">
        <p14:creationId xmlns:p14="http://schemas.microsoft.com/office/powerpoint/2010/main" val="2656236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Critical care services? </a:t>
            </a:r>
          </a:p>
        </p:txBody>
      </p:sp>
      <p:sp>
        <p:nvSpPr>
          <p:cNvPr id="4" name="Slide Number Placeholder 3"/>
          <p:cNvSpPr>
            <a:spLocks noGrp="1"/>
          </p:cNvSpPr>
          <p:nvPr>
            <p:ph type="sldNum" sz="quarter" idx="5"/>
          </p:nvPr>
        </p:nvSpPr>
        <p:spPr/>
        <p:txBody>
          <a:bodyPr/>
          <a:lstStyle/>
          <a:p>
            <a:fld id="{35A33B19-B894-9346-B13D-0E1600F9A91D}" type="slidenum">
              <a:rPr lang="en-US" smtClean="0"/>
              <a:t>9</a:t>
            </a:fld>
            <a:endParaRPr lang="en-US"/>
          </a:p>
        </p:txBody>
      </p:sp>
    </p:spTree>
    <p:extLst>
      <p:ext uri="{BB962C8B-B14F-4D97-AF65-F5344CB8AC3E}">
        <p14:creationId xmlns:p14="http://schemas.microsoft.com/office/powerpoint/2010/main" val="333519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10</a:t>
            </a:fld>
            <a:endParaRPr lang="en-US"/>
          </a:p>
        </p:txBody>
      </p:sp>
    </p:spTree>
    <p:extLst>
      <p:ext uri="{BB962C8B-B14F-4D97-AF65-F5344CB8AC3E}">
        <p14:creationId xmlns:p14="http://schemas.microsoft.com/office/powerpoint/2010/main" val="30713581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Do Tuesday afternoons at 4pm work for you for ongoing meetings? For the upcoming semester, we were hoping to identify a time that doesn’t conflict with Krishna’s schedule </a:t>
            </a:r>
            <a:endParaRPr lang="en-US" sz="1800" dirty="0">
              <a:effectLst/>
              <a:latin typeface="Calibri" panose="020F0502020204030204" pitchFamily="34" charset="0"/>
              <a:ea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In brainstorming the analysis we will run on the dataset, do these use-cases for the data sound correct?</a:t>
            </a:r>
            <a:endParaRPr lang="en-US" sz="1800" dirty="0">
              <a:effectLst/>
              <a:latin typeface="Calibri" panose="020F0502020204030204" pitchFamily="34" charset="0"/>
              <a:ea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principal components themselves can be used as inputs to classifiers (either clustering e.g. k-means; or classification with logistic regression or something similar)</a:t>
            </a:r>
            <a:endParaRPr lang="en-US" sz="1800" dirty="0">
              <a:effectLst/>
              <a:latin typeface="Calibri" panose="020F0502020204030204" pitchFamily="34"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13</a:t>
            </a:fld>
            <a:endParaRPr lang="en-US"/>
          </a:p>
        </p:txBody>
      </p:sp>
    </p:spTree>
    <p:extLst>
      <p:ext uri="{BB962C8B-B14F-4D97-AF65-F5344CB8AC3E}">
        <p14:creationId xmlns:p14="http://schemas.microsoft.com/office/powerpoint/2010/main" val="367363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cs typeface="Times New Roman" panose="02020603050405020304" pitchFamily="18" charset="0"/>
              </a:rPr>
              <a:t>For the (b) use case with a classifier; and for the ATS abstract where we looked at the predictive value of bicarbonate in a spectrum of locations:  I think, the right population to run the analysis would be in “Patients that a clinician would have some suspicion of hypercapnia, but including both patients who have it and those who don’t”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ie</a:t>
            </a:r>
            <a:r>
              <a:rPr lang="en-US" sz="1200" dirty="0">
                <a:effectLst/>
                <a:latin typeface="Calibri" panose="020F0502020204030204" pitchFamily="34" charset="0"/>
                <a:ea typeface="Calibri" panose="020F0502020204030204" pitchFamily="34" charset="0"/>
                <a:cs typeface="Times New Roman" panose="02020603050405020304" pitchFamily="18" charset="0"/>
              </a:rPr>
              <a:t>. the expanded use criteria we discussed when re-requesting data a month or two ago. It seems like eventually we’ll want to grab this data-set from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trinetx</a:t>
            </a:r>
            <a:r>
              <a:rPr lang="en-US" sz="1200" dirty="0">
                <a:effectLst/>
                <a:latin typeface="Calibri" panose="020F0502020204030204" pitchFamily="34" charset="0"/>
                <a:ea typeface="Calibri" panose="020F0502020204030204" pitchFamily="34" charset="0"/>
                <a:cs typeface="Times New Roman" panose="02020603050405020304" pitchFamily="18" charset="0"/>
              </a:rPr>
              <a:t>… should we start the wheels now?</a:t>
            </a:r>
            <a:endParaRPr lang="en-US" sz="1200" dirty="0">
              <a:effectLst/>
              <a:latin typeface="Calibri" panose="020F0502020204030204" pitchFamily="34"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14</a:t>
            </a:fld>
            <a:endParaRPr lang="en-US"/>
          </a:p>
        </p:txBody>
      </p:sp>
    </p:spTree>
    <p:extLst>
      <p:ext uri="{BB962C8B-B14F-4D97-AF65-F5344CB8AC3E}">
        <p14:creationId xmlns:p14="http://schemas.microsoft.com/office/powerpoint/2010/main" val="1721842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6E238-580B-5AD2-0183-513D0B76A01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12769C4-FD2D-1923-6D75-8388501388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AAB13D-17DA-C8C2-AD14-EB101EA8FCAA}"/>
              </a:ext>
            </a:extLst>
          </p:cNvPr>
          <p:cNvSpPr>
            <a:spLocks noGrp="1"/>
          </p:cNvSpPr>
          <p:nvPr>
            <p:ph type="dt" sz="half" idx="10"/>
          </p:nvPr>
        </p:nvSpPr>
        <p:spPr/>
        <p:txBody>
          <a:bodyPr/>
          <a:lstStyle/>
          <a:p>
            <a:fld id="{5C0EE95A-6914-5F4C-B419-C0815FA6DC30}" type="datetimeFigureOut">
              <a:rPr lang="en-US" smtClean="0"/>
              <a:t>1/4/23</a:t>
            </a:fld>
            <a:endParaRPr lang="en-US"/>
          </a:p>
        </p:txBody>
      </p:sp>
      <p:sp>
        <p:nvSpPr>
          <p:cNvPr id="5" name="Footer Placeholder 4">
            <a:extLst>
              <a:ext uri="{FF2B5EF4-FFF2-40B4-BE49-F238E27FC236}">
                <a16:creationId xmlns:a16="http://schemas.microsoft.com/office/drawing/2014/main" id="{5731451C-3364-248F-AC75-79F175F93F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575625-8E52-5A13-DC34-660E3E685D6E}"/>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2298589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A6F7E-CF82-1DD2-BF57-0459B29457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5DA7DC2-D16C-B0F3-0753-5BE8066B82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FA7728-E2A2-09DD-C140-9CC48CBADFA2}"/>
              </a:ext>
            </a:extLst>
          </p:cNvPr>
          <p:cNvSpPr>
            <a:spLocks noGrp="1"/>
          </p:cNvSpPr>
          <p:nvPr>
            <p:ph type="dt" sz="half" idx="10"/>
          </p:nvPr>
        </p:nvSpPr>
        <p:spPr/>
        <p:txBody>
          <a:bodyPr/>
          <a:lstStyle/>
          <a:p>
            <a:fld id="{5C0EE95A-6914-5F4C-B419-C0815FA6DC30}" type="datetimeFigureOut">
              <a:rPr lang="en-US" smtClean="0"/>
              <a:t>1/4/23</a:t>
            </a:fld>
            <a:endParaRPr lang="en-US"/>
          </a:p>
        </p:txBody>
      </p:sp>
      <p:sp>
        <p:nvSpPr>
          <p:cNvPr id="5" name="Footer Placeholder 4">
            <a:extLst>
              <a:ext uri="{FF2B5EF4-FFF2-40B4-BE49-F238E27FC236}">
                <a16:creationId xmlns:a16="http://schemas.microsoft.com/office/drawing/2014/main" id="{66C7D078-E856-5AC8-F838-D572226D73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4F4563-3293-AF75-D9B1-1B867A608639}"/>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1929424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C80929-61D3-42B4-7D4A-B7B1A6E54A7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9E8B0B-84E3-BD4E-7A76-E6E3069269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911497-4E9B-C19E-F18A-79DFD543837E}"/>
              </a:ext>
            </a:extLst>
          </p:cNvPr>
          <p:cNvSpPr>
            <a:spLocks noGrp="1"/>
          </p:cNvSpPr>
          <p:nvPr>
            <p:ph type="dt" sz="half" idx="10"/>
          </p:nvPr>
        </p:nvSpPr>
        <p:spPr/>
        <p:txBody>
          <a:bodyPr/>
          <a:lstStyle/>
          <a:p>
            <a:fld id="{5C0EE95A-6914-5F4C-B419-C0815FA6DC30}" type="datetimeFigureOut">
              <a:rPr lang="en-US" smtClean="0"/>
              <a:t>1/4/23</a:t>
            </a:fld>
            <a:endParaRPr lang="en-US"/>
          </a:p>
        </p:txBody>
      </p:sp>
      <p:sp>
        <p:nvSpPr>
          <p:cNvPr id="5" name="Footer Placeholder 4">
            <a:extLst>
              <a:ext uri="{FF2B5EF4-FFF2-40B4-BE49-F238E27FC236}">
                <a16:creationId xmlns:a16="http://schemas.microsoft.com/office/drawing/2014/main" id="{8F062521-C907-CE9B-395F-3F4FB1B230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B446F6-BAE1-A65B-EADF-37420D332351}"/>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1485153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2BDCE-B594-B9FB-404A-C64689B700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75B3428-2BF9-63E8-D6F7-1A239A672F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11DD5F-C819-AA61-3901-3BCE3DD1AE0C}"/>
              </a:ext>
            </a:extLst>
          </p:cNvPr>
          <p:cNvSpPr>
            <a:spLocks noGrp="1"/>
          </p:cNvSpPr>
          <p:nvPr>
            <p:ph type="dt" sz="half" idx="10"/>
          </p:nvPr>
        </p:nvSpPr>
        <p:spPr/>
        <p:txBody>
          <a:bodyPr/>
          <a:lstStyle/>
          <a:p>
            <a:fld id="{5C0EE95A-6914-5F4C-B419-C0815FA6DC30}" type="datetimeFigureOut">
              <a:rPr lang="en-US" smtClean="0"/>
              <a:t>1/4/23</a:t>
            </a:fld>
            <a:endParaRPr lang="en-US"/>
          </a:p>
        </p:txBody>
      </p:sp>
      <p:sp>
        <p:nvSpPr>
          <p:cNvPr id="5" name="Footer Placeholder 4">
            <a:extLst>
              <a:ext uri="{FF2B5EF4-FFF2-40B4-BE49-F238E27FC236}">
                <a16:creationId xmlns:a16="http://schemas.microsoft.com/office/drawing/2014/main" id="{C4B5E890-CC16-0480-E1A1-D2A902760A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869EB3-6BB7-3918-1685-C0CE7C0F784A}"/>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4116561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79A10-8EEA-4BA3-9C54-019B1F4F21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7289728-6C88-41C8-E24C-D8FC3CCF98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FE440F-53EA-7693-02BC-D6F65660CB84}"/>
              </a:ext>
            </a:extLst>
          </p:cNvPr>
          <p:cNvSpPr>
            <a:spLocks noGrp="1"/>
          </p:cNvSpPr>
          <p:nvPr>
            <p:ph type="dt" sz="half" idx="10"/>
          </p:nvPr>
        </p:nvSpPr>
        <p:spPr/>
        <p:txBody>
          <a:bodyPr/>
          <a:lstStyle/>
          <a:p>
            <a:fld id="{5C0EE95A-6914-5F4C-B419-C0815FA6DC30}" type="datetimeFigureOut">
              <a:rPr lang="en-US" smtClean="0"/>
              <a:t>1/4/23</a:t>
            </a:fld>
            <a:endParaRPr lang="en-US"/>
          </a:p>
        </p:txBody>
      </p:sp>
      <p:sp>
        <p:nvSpPr>
          <p:cNvPr id="5" name="Footer Placeholder 4">
            <a:extLst>
              <a:ext uri="{FF2B5EF4-FFF2-40B4-BE49-F238E27FC236}">
                <a16:creationId xmlns:a16="http://schemas.microsoft.com/office/drawing/2014/main" id="{FBB2146F-FE77-DD5B-9550-A5D5F08BDC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14343D-A659-2C98-4FD1-CC47A834059A}"/>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2353212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80C86-1269-CBB0-59BB-3C224A3115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320AA9-F99B-D1FB-9C21-6D10A9F0E1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99E241-A9DC-7739-8B33-260FE0D715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70D247-5914-9C2B-55B6-12C65166B49B}"/>
              </a:ext>
            </a:extLst>
          </p:cNvPr>
          <p:cNvSpPr>
            <a:spLocks noGrp="1"/>
          </p:cNvSpPr>
          <p:nvPr>
            <p:ph type="dt" sz="half" idx="10"/>
          </p:nvPr>
        </p:nvSpPr>
        <p:spPr/>
        <p:txBody>
          <a:bodyPr/>
          <a:lstStyle/>
          <a:p>
            <a:fld id="{5C0EE95A-6914-5F4C-B419-C0815FA6DC30}" type="datetimeFigureOut">
              <a:rPr lang="en-US" smtClean="0"/>
              <a:t>1/4/23</a:t>
            </a:fld>
            <a:endParaRPr lang="en-US"/>
          </a:p>
        </p:txBody>
      </p:sp>
      <p:sp>
        <p:nvSpPr>
          <p:cNvPr id="6" name="Footer Placeholder 5">
            <a:extLst>
              <a:ext uri="{FF2B5EF4-FFF2-40B4-BE49-F238E27FC236}">
                <a16:creationId xmlns:a16="http://schemas.microsoft.com/office/drawing/2014/main" id="{EB88D597-F499-2042-B1A4-9020007957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4C362-E91B-EC13-C26B-AEA97AD0237D}"/>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4280456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5B85F-BB97-6DA5-F986-1E546758699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D1020D-2A34-7BFB-B156-45342F4AFE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4DB4CA7-62EE-30E6-485A-BCDE15171D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59D573-01B4-41B1-19AF-4FB37CACE2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37B549-6D18-EFE4-D830-247FB18061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9C1D216-5386-CB0A-D4D2-54E0A46AE101}"/>
              </a:ext>
            </a:extLst>
          </p:cNvPr>
          <p:cNvSpPr>
            <a:spLocks noGrp="1"/>
          </p:cNvSpPr>
          <p:nvPr>
            <p:ph type="dt" sz="half" idx="10"/>
          </p:nvPr>
        </p:nvSpPr>
        <p:spPr/>
        <p:txBody>
          <a:bodyPr/>
          <a:lstStyle/>
          <a:p>
            <a:fld id="{5C0EE95A-6914-5F4C-B419-C0815FA6DC30}" type="datetimeFigureOut">
              <a:rPr lang="en-US" smtClean="0"/>
              <a:t>1/4/23</a:t>
            </a:fld>
            <a:endParaRPr lang="en-US"/>
          </a:p>
        </p:txBody>
      </p:sp>
      <p:sp>
        <p:nvSpPr>
          <p:cNvPr id="8" name="Footer Placeholder 7">
            <a:extLst>
              <a:ext uri="{FF2B5EF4-FFF2-40B4-BE49-F238E27FC236}">
                <a16:creationId xmlns:a16="http://schemas.microsoft.com/office/drawing/2014/main" id="{CCB0CD98-F7F1-0CF0-1310-B46B0E28BC8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99CC4C2-B9CD-4764-232D-09CCB04F6B3A}"/>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974660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EED38-DBD6-AA91-CEB4-37657B121B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DA50A0-B5C5-FD48-B7FB-9E71F82D9B12}"/>
              </a:ext>
            </a:extLst>
          </p:cNvPr>
          <p:cNvSpPr>
            <a:spLocks noGrp="1"/>
          </p:cNvSpPr>
          <p:nvPr>
            <p:ph type="dt" sz="half" idx="10"/>
          </p:nvPr>
        </p:nvSpPr>
        <p:spPr/>
        <p:txBody>
          <a:bodyPr/>
          <a:lstStyle/>
          <a:p>
            <a:fld id="{5C0EE95A-6914-5F4C-B419-C0815FA6DC30}" type="datetimeFigureOut">
              <a:rPr lang="en-US" smtClean="0"/>
              <a:t>1/4/23</a:t>
            </a:fld>
            <a:endParaRPr lang="en-US"/>
          </a:p>
        </p:txBody>
      </p:sp>
      <p:sp>
        <p:nvSpPr>
          <p:cNvPr id="4" name="Footer Placeholder 3">
            <a:extLst>
              <a:ext uri="{FF2B5EF4-FFF2-40B4-BE49-F238E27FC236}">
                <a16:creationId xmlns:a16="http://schemas.microsoft.com/office/drawing/2014/main" id="{45B1B84B-29E3-A178-6A70-EDD2102D74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D343686-32D7-07F7-A9FD-8FC15C8F80E9}"/>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2635264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56F724-62EA-B4B0-8310-9932F3D66250}"/>
              </a:ext>
            </a:extLst>
          </p:cNvPr>
          <p:cNvSpPr>
            <a:spLocks noGrp="1"/>
          </p:cNvSpPr>
          <p:nvPr>
            <p:ph type="dt" sz="half" idx="10"/>
          </p:nvPr>
        </p:nvSpPr>
        <p:spPr/>
        <p:txBody>
          <a:bodyPr/>
          <a:lstStyle/>
          <a:p>
            <a:fld id="{5C0EE95A-6914-5F4C-B419-C0815FA6DC30}" type="datetimeFigureOut">
              <a:rPr lang="en-US" smtClean="0"/>
              <a:t>1/4/23</a:t>
            </a:fld>
            <a:endParaRPr lang="en-US"/>
          </a:p>
        </p:txBody>
      </p:sp>
      <p:sp>
        <p:nvSpPr>
          <p:cNvPr id="3" name="Footer Placeholder 2">
            <a:extLst>
              <a:ext uri="{FF2B5EF4-FFF2-40B4-BE49-F238E27FC236}">
                <a16:creationId xmlns:a16="http://schemas.microsoft.com/office/drawing/2014/main" id="{1C0E0C24-5937-046E-C653-0CCAA4DB27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17F7E3C-0867-9088-3171-82ACBD65E462}"/>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1034035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A65C7-1C36-216B-F34B-26069996EF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B876E4-1EFB-AB14-7606-9D0CB21C15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EE8B40-4325-9CEB-FD96-28D8E72B34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893F8A-D04F-8976-8ECF-E44A5C1CCA36}"/>
              </a:ext>
            </a:extLst>
          </p:cNvPr>
          <p:cNvSpPr>
            <a:spLocks noGrp="1"/>
          </p:cNvSpPr>
          <p:nvPr>
            <p:ph type="dt" sz="half" idx="10"/>
          </p:nvPr>
        </p:nvSpPr>
        <p:spPr/>
        <p:txBody>
          <a:bodyPr/>
          <a:lstStyle/>
          <a:p>
            <a:fld id="{5C0EE95A-6914-5F4C-B419-C0815FA6DC30}" type="datetimeFigureOut">
              <a:rPr lang="en-US" smtClean="0"/>
              <a:t>1/4/23</a:t>
            </a:fld>
            <a:endParaRPr lang="en-US"/>
          </a:p>
        </p:txBody>
      </p:sp>
      <p:sp>
        <p:nvSpPr>
          <p:cNvPr id="6" name="Footer Placeholder 5">
            <a:extLst>
              <a:ext uri="{FF2B5EF4-FFF2-40B4-BE49-F238E27FC236}">
                <a16:creationId xmlns:a16="http://schemas.microsoft.com/office/drawing/2014/main" id="{4E82E75E-C5AD-F209-545F-57B1BCF31E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126CC9-37D8-DAD9-0DA3-B29EA75E6ECC}"/>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2133001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B7A28-3DAE-FDFF-B22D-637E628EA6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FE1FB2-ECED-A668-8D32-ED3AF1AEDA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F25E6E9-3EA8-D436-CDB5-57B9D32842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968EBA-7811-A931-4B5C-C2732B6A4654}"/>
              </a:ext>
            </a:extLst>
          </p:cNvPr>
          <p:cNvSpPr>
            <a:spLocks noGrp="1"/>
          </p:cNvSpPr>
          <p:nvPr>
            <p:ph type="dt" sz="half" idx="10"/>
          </p:nvPr>
        </p:nvSpPr>
        <p:spPr/>
        <p:txBody>
          <a:bodyPr/>
          <a:lstStyle/>
          <a:p>
            <a:fld id="{5C0EE95A-6914-5F4C-B419-C0815FA6DC30}" type="datetimeFigureOut">
              <a:rPr lang="en-US" smtClean="0"/>
              <a:t>1/4/23</a:t>
            </a:fld>
            <a:endParaRPr lang="en-US"/>
          </a:p>
        </p:txBody>
      </p:sp>
      <p:sp>
        <p:nvSpPr>
          <p:cNvPr id="6" name="Footer Placeholder 5">
            <a:extLst>
              <a:ext uri="{FF2B5EF4-FFF2-40B4-BE49-F238E27FC236}">
                <a16:creationId xmlns:a16="http://schemas.microsoft.com/office/drawing/2014/main" id="{AE130F7C-5C7D-3D08-2954-C24BDE448C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537A27-9E6A-032D-C1D9-1E0F60B25BED}"/>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1619512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D34930-C51C-9C59-6B44-EA56181C2D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9B3BB6A-9E52-E6C4-41BC-8CCFA993E0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10D920-EA0D-ACDB-DD29-CF04178B77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0EE95A-6914-5F4C-B419-C0815FA6DC30}" type="datetimeFigureOut">
              <a:rPr lang="en-US" smtClean="0"/>
              <a:t>1/4/23</a:t>
            </a:fld>
            <a:endParaRPr lang="en-US"/>
          </a:p>
        </p:txBody>
      </p:sp>
      <p:sp>
        <p:nvSpPr>
          <p:cNvPr id="5" name="Footer Placeholder 4">
            <a:extLst>
              <a:ext uri="{FF2B5EF4-FFF2-40B4-BE49-F238E27FC236}">
                <a16:creationId xmlns:a16="http://schemas.microsoft.com/office/drawing/2014/main" id="{CDFD751F-3D52-4E10-9DE4-1E1BC9AF28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423E86B-F38B-F8C8-7D08-09AA6B99EB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370297-4654-854E-B806-846E61A94976}" type="slidenum">
              <a:rPr lang="en-US" smtClean="0"/>
              <a:t>‹#›</a:t>
            </a:fld>
            <a:endParaRPr lang="en-US"/>
          </a:p>
        </p:txBody>
      </p:sp>
    </p:spTree>
    <p:extLst>
      <p:ext uri="{BB962C8B-B14F-4D97-AF65-F5344CB8AC3E}">
        <p14:creationId xmlns:p14="http://schemas.microsoft.com/office/powerpoint/2010/main" val="3791223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8E83B-9527-5CC9-D39A-CF05D3AF0DCF}"/>
              </a:ext>
            </a:extLst>
          </p:cNvPr>
          <p:cNvSpPr>
            <a:spLocks noGrp="1"/>
          </p:cNvSpPr>
          <p:nvPr>
            <p:ph type="ctrTitle"/>
          </p:nvPr>
        </p:nvSpPr>
        <p:spPr/>
        <p:txBody>
          <a:bodyPr/>
          <a:lstStyle/>
          <a:p>
            <a:r>
              <a:rPr lang="en-US" dirty="0"/>
              <a:t>Hypercapnia Research Group</a:t>
            </a:r>
            <a:br>
              <a:rPr lang="en-US" dirty="0"/>
            </a:br>
            <a:r>
              <a:rPr lang="en-US" dirty="0"/>
              <a:t>Jan 6 Meeting</a:t>
            </a:r>
          </a:p>
        </p:txBody>
      </p:sp>
      <p:sp>
        <p:nvSpPr>
          <p:cNvPr id="3" name="Subtitle 2">
            <a:extLst>
              <a:ext uri="{FF2B5EF4-FFF2-40B4-BE49-F238E27FC236}">
                <a16:creationId xmlns:a16="http://schemas.microsoft.com/office/drawing/2014/main" id="{CABCDF77-5705-B6B2-3EAC-9F416DDF00CC}"/>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96093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E78850-2310-DC2D-8320-6B219E0E96C9}"/>
              </a:ext>
            </a:extLst>
          </p:cNvPr>
          <p:cNvSpPr>
            <a:spLocks noGrp="1"/>
          </p:cNvSpPr>
          <p:nvPr>
            <p:ph type="title"/>
          </p:nvPr>
        </p:nvSpPr>
        <p:spPr>
          <a:xfrm>
            <a:off x="841248" y="256032"/>
            <a:ext cx="10506456" cy="1014984"/>
          </a:xfrm>
        </p:spPr>
        <p:txBody>
          <a:bodyPr anchor="b">
            <a:normAutofit fontScale="90000"/>
          </a:bodyPr>
          <a:lstStyle/>
          <a:p>
            <a:r>
              <a:rPr lang="en-US" dirty="0"/>
              <a:t>Chronic conditions: Heart failure high – rest not?</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Content Placeholder 3">
            <a:extLst>
              <a:ext uri="{FF2B5EF4-FFF2-40B4-BE49-F238E27FC236}">
                <a16:creationId xmlns:a16="http://schemas.microsoft.com/office/drawing/2014/main" id="{A59F9CC5-8287-A08B-BFFA-E717B9A7D4F0}"/>
              </a:ext>
            </a:extLst>
          </p:cNvPr>
          <p:cNvGraphicFramePr>
            <a:graphicFrameLocks noGrp="1"/>
          </p:cNvGraphicFramePr>
          <p:nvPr>
            <p:ph idx="1"/>
            <p:extLst>
              <p:ext uri="{D42A27DB-BD31-4B8C-83A1-F6EECF244321}">
                <p14:modId xmlns:p14="http://schemas.microsoft.com/office/powerpoint/2010/main" val="673784175"/>
              </p:ext>
            </p:extLst>
          </p:nvPr>
        </p:nvGraphicFramePr>
        <p:xfrm>
          <a:off x="1687042" y="1926266"/>
          <a:ext cx="8817919" cy="4357536"/>
        </p:xfrm>
        <a:graphic>
          <a:graphicData uri="http://schemas.openxmlformats.org/drawingml/2006/table">
            <a:tbl>
              <a:tblPr>
                <a:tableStyleId>{5C22544A-7EE6-4342-B048-85BDC9FD1C3A}</a:tableStyleId>
              </a:tblPr>
              <a:tblGrid>
                <a:gridCol w="2665238">
                  <a:extLst>
                    <a:ext uri="{9D8B030D-6E8A-4147-A177-3AD203B41FA5}">
                      <a16:colId xmlns:a16="http://schemas.microsoft.com/office/drawing/2014/main" val="1889206745"/>
                    </a:ext>
                  </a:extLst>
                </a:gridCol>
                <a:gridCol w="1505811">
                  <a:extLst>
                    <a:ext uri="{9D8B030D-6E8A-4147-A177-3AD203B41FA5}">
                      <a16:colId xmlns:a16="http://schemas.microsoft.com/office/drawing/2014/main" val="1445124470"/>
                    </a:ext>
                  </a:extLst>
                </a:gridCol>
                <a:gridCol w="1505811">
                  <a:extLst>
                    <a:ext uri="{9D8B030D-6E8A-4147-A177-3AD203B41FA5}">
                      <a16:colId xmlns:a16="http://schemas.microsoft.com/office/drawing/2014/main" val="1200089333"/>
                    </a:ext>
                  </a:extLst>
                </a:gridCol>
                <a:gridCol w="1392897">
                  <a:extLst>
                    <a:ext uri="{9D8B030D-6E8A-4147-A177-3AD203B41FA5}">
                      <a16:colId xmlns:a16="http://schemas.microsoft.com/office/drawing/2014/main" val="274910987"/>
                    </a:ext>
                  </a:extLst>
                </a:gridCol>
                <a:gridCol w="1748162">
                  <a:extLst>
                    <a:ext uri="{9D8B030D-6E8A-4147-A177-3AD203B41FA5}">
                      <a16:colId xmlns:a16="http://schemas.microsoft.com/office/drawing/2014/main" val="293383019"/>
                    </a:ext>
                  </a:extLst>
                </a:gridCol>
              </a:tblGrid>
              <a:tr h="229344">
                <a:tc>
                  <a:txBody>
                    <a:bodyPr/>
                    <a:lstStyle/>
                    <a:p>
                      <a:pPr algn="l" fontAlgn="b"/>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Total</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ABG Group</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ICD Group</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Procedure Group</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1422080760"/>
                  </a:ext>
                </a:extLst>
              </a:tr>
              <a:tr h="229344">
                <a:tc>
                  <a:txBody>
                    <a:bodyPr/>
                    <a:lstStyle/>
                    <a:p>
                      <a:pPr algn="l" fontAlgn="b"/>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N=785,667</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N=678,424</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N=105,126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N=2,117</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3058230609"/>
                  </a:ext>
                </a:extLst>
              </a:tr>
              <a:tr h="229344">
                <a:tc>
                  <a:txBody>
                    <a:bodyPr/>
                    <a:lstStyle/>
                    <a:p>
                      <a:pPr algn="l" fontAlgn="b"/>
                      <a:r>
                        <a:rPr lang="en-US" sz="1200" u="none" strike="noStrike">
                          <a:effectLst/>
                        </a:rPr>
                        <a:t>Age</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60 (16)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60 (17)</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62 (16)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52 (19)</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1690095282"/>
                  </a:ext>
                </a:extLst>
              </a:tr>
              <a:tr h="229344">
                <a:tc>
                  <a:txBody>
                    <a:bodyPr/>
                    <a:lstStyle/>
                    <a:p>
                      <a:pPr algn="l" fontAlgn="b"/>
                      <a:r>
                        <a:rPr lang="en-US" sz="1200" u="none" strike="noStrike">
                          <a:effectLst/>
                        </a:rPr>
                        <a:t>Gender</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46% (360,445)</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45% (304,832)</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52% (54,726)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42% (887)</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3488513551"/>
                  </a:ext>
                </a:extLst>
              </a:tr>
              <a:tr h="229344">
                <a:tc>
                  <a:txBody>
                    <a:bodyPr/>
                    <a:lstStyle/>
                    <a:p>
                      <a:pPr algn="l" fontAlgn="b"/>
                      <a:r>
                        <a:rPr lang="en-US" sz="1200" u="none" strike="noStrike">
                          <a:effectLst/>
                        </a:rPr>
                        <a:t>Asthma</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(2,934)</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(1,828)</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(1,106)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2496904834"/>
                  </a:ext>
                </a:extLst>
              </a:tr>
              <a:tr h="229344">
                <a:tc>
                  <a:txBody>
                    <a:bodyPr/>
                    <a:lstStyle/>
                    <a:p>
                      <a:pPr algn="l" fontAlgn="b"/>
                      <a:r>
                        <a:rPr lang="en-US" sz="1200" u="none" strike="noStrike">
                          <a:effectLst/>
                        </a:rPr>
                        <a:t>Cystic Fibrosis</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(1,226)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(1,041)</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(185)</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2376200291"/>
                  </a:ext>
                </a:extLst>
              </a:tr>
              <a:tr h="229344">
                <a:tc>
                  <a:txBody>
                    <a:bodyPr/>
                    <a:lstStyle/>
                    <a:p>
                      <a:pPr algn="l" fontAlgn="b"/>
                      <a:r>
                        <a:rPr lang="en-US" sz="1200" u="none" strike="noStrike">
                          <a:effectLst/>
                        </a:rPr>
                        <a:t>CHF</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21% (166,238)</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19% (130,533)</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34% (35,641)</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3% (64)</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1826169783"/>
                  </a:ext>
                </a:extLst>
              </a:tr>
              <a:tr h="229344">
                <a:tc>
                  <a:txBody>
                    <a:bodyPr/>
                    <a:lstStyle/>
                    <a:p>
                      <a:pPr algn="l" fontAlgn="b"/>
                      <a:r>
                        <a:rPr lang="en-US" sz="1200" u="none" strike="noStrike">
                          <a:effectLst/>
                        </a:rPr>
                        <a:t>CKD</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(5,485)</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(3,698)</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2% (1,787)</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3838271527"/>
                  </a:ext>
                </a:extLst>
              </a:tr>
              <a:tr h="229344">
                <a:tc>
                  <a:txBody>
                    <a:bodyPr/>
                    <a:lstStyle/>
                    <a:p>
                      <a:pPr algn="l" fontAlgn="b"/>
                      <a:r>
                        <a:rPr lang="en-US" sz="1200" u="none" strike="noStrike">
                          <a:effectLst/>
                        </a:rPr>
                        <a:t>COPD</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(1,680)</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(1,232)</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(448)</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2948005810"/>
                  </a:ext>
                </a:extLst>
              </a:tr>
              <a:tr h="229344">
                <a:tc>
                  <a:txBody>
                    <a:bodyPr/>
                    <a:lstStyle/>
                    <a:p>
                      <a:pPr algn="l" fontAlgn="b"/>
                      <a:r>
                        <a:rPr lang="en-US" sz="1200" u="none" strike="noStrike">
                          <a:effectLst/>
                        </a:rPr>
                        <a:t>Connective Tissue Disease</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(1,112)</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(813)</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(299)</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1145669094"/>
                  </a:ext>
                </a:extLst>
              </a:tr>
              <a:tr h="229344">
                <a:tc>
                  <a:txBody>
                    <a:bodyPr/>
                    <a:lstStyle/>
                    <a:p>
                      <a:pPr algn="l" fontAlgn="b"/>
                      <a:r>
                        <a:rPr lang="en-US" sz="1200" u="none" strike="noStrike">
                          <a:effectLst/>
                        </a:rPr>
                        <a:t>Dementia</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(2,076)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(1,394)</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(682)</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367734819"/>
                  </a:ext>
                </a:extLst>
              </a:tr>
              <a:tr h="229344">
                <a:tc>
                  <a:txBody>
                    <a:bodyPr/>
                    <a:lstStyle/>
                    <a:p>
                      <a:pPr algn="l" fontAlgn="b"/>
                      <a:r>
                        <a:rPr lang="en-US" sz="1200" u="none" strike="noStrike">
                          <a:effectLst/>
                        </a:rPr>
                        <a:t>Diabetes</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(7,894)</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(5,274)</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2% (2,620)</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981511721"/>
                  </a:ext>
                </a:extLst>
              </a:tr>
              <a:tr h="229344">
                <a:tc>
                  <a:txBody>
                    <a:bodyPr/>
                    <a:lstStyle/>
                    <a:p>
                      <a:pPr algn="l" fontAlgn="b"/>
                      <a:r>
                        <a:rPr lang="en-US" sz="1200" u="none" strike="noStrike">
                          <a:effectLst/>
                        </a:rPr>
                        <a:t>Nicotine dependence</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(4,727)</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(3,250)</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(1,477)</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119727680"/>
                  </a:ext>
                </a:extLst>
              </a:tr>
              <a:tr h="229344">
                <a:tc>
                  <a:txBody>
                    <a:bodyPr/>
                    <a:lstStyle/>
                    <a:p>
                      <a:pPr algn="l" fontAlgn="b"/>
                      <a:r>
                        <a:rPr lang="en-US" sz="1200" u="none" strike="noStrike">
                          <a:effectLst/>
                        </a:rPr>
                        <a:t>Neuromuscular Disease</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(924)</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(673)</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(251)</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4262080395"/>
                  </a:ext>
                </a:extLst>
              </a:tr>
              <a:tr h="229344">
                <a:tc>
                  <a:txBody>
                    <a:bodyPr/>
                    <a:lstStyle/>
                    <a:p>
                      <a:pPr algn="l" fontAlgn="b"/>
                      <a:r>
                        <a:rPr lang="en-US" sz="1200" u="none" strike="noStrike">
                          <a:effectLst/>
                        </a:rPr>
                        <a:t>OSA</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(5,675)</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(3,523)</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2% (2,152)</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899772992"/>
                  </a:ext>
                </a:extLst>
              </a:tr>
              <a:tr h="229344">
                <a:tc>
                  <a:txBody>
                    <a:bodyPr/>
                    <a:lstStyle/>
                    <a:p>
                      <a:pPr algn="l" fontAlgn="b"/>
                      <a:r>
                        <a:rPr lang="en-US" sz="1200" u="none" strike="noStrike">
                          <a:effectLst/>
                        </a:rPr>
                        <a:t>Opiate Use Disorder</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(936)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(680)</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(256)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3262391066"/>
                  </a:ext>
                </a:extLst>
              </a:tr>
              <a:tr h="229344">
                <a:tc>
                  <a:txBody>
                    <a:bodyPr/>
                    <a:lstStyle/>
                    <a:p>
                      <a:pPr algn="l" fontAlgn="b"/>
                      <a:r>
                        <a:rPr lang="en-US" sz="1200" u="none" strike="noStrike">
                          <a:effectLst/>
                        </a:rPr>
                        <a:t>Pulmonary Hypertension</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(2,703)</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(1,675)</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(1,028)</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2074400844"/>
                  </a:ext>
                </a:extLst>
              </a:tr>
              <a:tr h="229344">
                <a:tc>
                  <a:txBody>
                    <a:bodyPr/>
                    <a:lstStyle/>
                    <a:p>
                      <a:pPr algn="l" fontAlgn="b"/>
                      <a:r>
                        <a:rPr lang="en-US" sz="1200" u="none" strike="noStrike">
                          <a:effectLst/>
                        </a:rPr>
                        <a:t>Peripheral Vascular Disease</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(2,095)</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(1,666)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(429)</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2717006966"/>
                  </a:ext>
                </a:extLst>
              </a:tr>
              <a:tr h="229344">
                <a:tc>
                  <a:txBody>
                    <a:bodyPr/>
                    <a:lstStyle/>
                    <a:p>
                      <a:pPr algn="l" fontAlgn="b"/>
                      <a:r>
                        <a:rPr lang="en-US" sz="1200" u="none" strike="noStrike">
                          <a:effectLst/>
                        </a:rPr>
                        <a:t>Stroke</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(2,124)</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(1,734)</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(390)</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dirty="0">
                          <a:effectLst/>
                        </a:rPr>
                        <a:t>0% (0)</a:t>
                      </a:r>
                      <a:endParaRPr lang="en-US" sz="1200" b="0" i="0" u="none" strike="noStrike" dirty="0">
                        <a:effectLst/>
                        <a:latin typeface="Calibri" panose="020F0502020204030204" pitchFamily="34" charset="0"/>
                      </a:endParaRPr>
                    </a:p>
                  </a:txBody>
                  <a:tcPr marL="8087" marR="8087" marT="8087" marB="0" anchor="b"/>
                </a:tc>
                <a:extLst>
                  <a:ext uri="{0D108BD9-81ED-4DB2-BD59-A6C34878D82A}">
                    <a16:rowId xmlns:a16="http://schemas.microsoft.com/office/drawing/2014/main" val="2326358808"/>
                  </a:ext>
                </a:extLst>
              </a:tr>
            </a:tbl>
          </a:graphicData>
        </a:graphic>
      </p:graphicFrame>
      <p:pic>
        <p:nvPicPr>
          <p:cNvPr id="5" name="Picture 4">
            <a:extLst>
              <a:ext uri="{FF2B5EF4-FFF2-40B4-BE49-F238E27FC236}">
                <a16:creationId xmlns:a16="http://schemas.microsoft.com/office/drawing/2014/main" id="{EFFA57CB-9090-B9CE-C51A-F9F4A7FED961}"/>
              </a:ext>
            </a:extLst>
          </p:cNvPr>
          <p:cNvPicPr>
            <a:picLocks noChangeAspect="1"/>
          </p:cNvPicPr>
          <p:nvPr/>
        </p:nvPicPr>
        <p:blipFill>
          <a:blip r:embed="rId3"/>
          <a:stretch>
            <a:fillRect/>
          </a:stretch>
        </p:blipFill>
        <p:spPr>
          <a:xfrm>
            <a:off x="7086600" y="4909106"/>
            <a:ext cx="4648200" cy="1692862"/>
          </a:xfrm>
          <a:prstGeom prst="rect">
            <a:avLst/>
          </a:prstGeom>
        </p:spPr>
      </p:pic>
      <p:pic>
        <p:nvPicPr>
          <p:cNvPr id="6" name="Picture 5">
            <a:extLst>
              <a:ext uri="{FF2B5EF4-FFF2-40B4-BE49-F238E27FC236}">
                <a16:creationId xmlns:a16="http://schemas.microsoft.com/office/drawing/2014/main" id="{79F9AF7E-65D4-262B-9ABD-AF370BBCD6F9}"/>
              </a:ext>
            </a:extLst>
          </p:cNvPr>
          <p:cNvPicPr>
            <a:picLocks noChangeAspect="1"/>
          </p:cNvPicPr>
          <p:nvPr/>
        </p:nvPicPr>
        <p:blipFill>
          <a:blip r:embed="rId4"/>
          <a:stretch>
            <a:fillRect/>
          </a:stretch>
        </p:blipFill>
        <p:spPr>
          <a:xfrm>
            <a:off x="7019925" y="3560605"/>
            <a:ext cx="4781550" cy="807842"/>
          </a:xfrm>
          <a:prstGeom prst="rect">
            <a:avLst/>
          </a:prstGeom>
        </p:spPr>
      </p:pic>
    </p:spTree>
    <p:extLst>
      <p:ext uri="{BB962C8B-B14F-4D97-AF65-F5344CB8AC3E}">
        <p14:creationId xmlns:p14="http://schemas.microsoft.com/office/powerpoint/2010/main" val="398478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099B2F-3ED8-0BF6-5B77-B5B09EAF51E3}"/>
              </a:ext>
            </a:extLst>
          </p:cNvPr>
          <p:cNvSpPr>
            <a:spLocks noGrp="1"/>
          </p:cNvSpPr>
          <p:nvPr>
            <p:ph type="title"/>
          </p:nvPr>
        </p:nvSpPr>
        <p:spPr>
          <a:xfrm>
            <a:off x="841248" y="256032"/>
            <a:ext cx="10506456" cy="1014984"/>
          </a:xfrm>
        </p:spPr>
        <p:txBody>
          <a:bodyPr anchor="b">
            <a:normAutofit/>
          </a:bodyPr>
          <a:lstStyle/>
          <a:p>
            <a:r>
              <a:rPr lang="en-US" sz="2400" dirty="0"/>
              <a:t>for labs e.g. ( value_27441 (ABG pH) )- missing values are currently 0. They should be 7.4 (should we mean center?). Also exclude &lt;6.5 and above 7.8</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Content Placeholder 3">
            <a:extLst>
              <a:ext uri="{FF2B5EF4-FFF2-40B4-BE49-F238E27FC236}">
                <a16:creationId xmlns:a16="http://schemas.microsoft.com/office/drawing/2014/main" id="{D75F8E0A-33CF-45B8-2805-C8B8D0A57ABC}"/>
              </a:ext>
            </a:extLst>
          </p:cNvPr>
          <p:cNvGraphicFramePr>
            <a:graphicFrameLocks noGrp="1"/>
          </p:cNvGraphicFramePr>
          <p:nvPr>
            <p:ph idx="1"/>
            <p:extLst>
              <p:ext uri="{D42A27DB-BD31-4B8C-83A1-F6EECF244321}">
                <p14:modId xmlns:p14="http://schemas.microsoft.com/office/powerpoint/2010/main" val="3510373909"/>
              </p:ext>
            </p:extLst>
          </p:nvPr>
        </p:nvGraphicFramePr>
        <p:xfrm>
          <a:off x="838200" y="2069294"/>
          <a:ext cx="10515602" cy="4071474"/>
        </p:xfrm>
        <a:graphic>
          <a:graphicData uri="http://schemas.openxmlformats.org/drawingml/2006/table">
            <a:tbl>
              <a:tblPr>
                <a:tableStyleId>{5C22544A-7EE6-4342-B048-85BDC9FD1C3A}</a:tableStyleId>
              </a:tblPr>
              <a:tblGrid>
                <a:gridCol w="1916209">
                  <a:extLst>
                    <a:ext uri="{9D8B030D-6E8A-4147-A177-3AD203B41FA5}">
                      <a16:colId xmlns:a16="http://schemas.microsoft.com/office/drawing/2014/main" val="2277504046"/>
                    </a:ext>
                  </a:extLst>
                </a:gridCol>
                <a:gridCol w="1764446">
                  <a:extLst>
                    <a:ext uri="{9D8B030D-6E8A-4147-A177-3AD203B41FA5}">
                      <a16:colId xmlns:a16="http://schemas.microsoft.com/office/drawing/2014/main" val="3189658840"/>
                    </a:ext>
                  </a:extLst>
                </a:gridCol>
                <a:gridCol w="1790357">
                  <a:extLst>
                    <a:ext uri="{9D8B030D-6E8A-4147-A177-3AD203B41FA5}">
                      <a16:colId xmlns:a16="http://schemas.microsoft.com/office/drawing/2014/main" val="2330827759"/>
                    </a:ext>
                  </a:extLst>
                </a:gridCol>
                <a:gridCol w="1764446">
                  <a:extLst>
                    <a:ext uri="{9D8B030D-6E8A-4147-A177-3AD203B41FA5}">
                      <a16:colId xmlns:a16="http://schemas.microsoft.com/office/drawing/2014/main" val="555597958"/>
                    </a:ext>
                  </a:extLst>
                </a:gridCol>
                <a:gridCol w="1679308">
                  <a:extLst>
                    <a:ext uri="{9D8B030D-6E8A-4147-A177-3AD203B41FA5}">
                      <a16:colId xmlns:a16="http://schemas.microsoft.com/office/drawing/2014/main" val="557351971"/>
                    </a:ext>
                  </a:extLst>
                </a:gridCol>
                <a:gridCol w="1600836">
                  <a:extLst>
                    <a:ext uri="{9D8B030D-6E8A-4147-A177-3AD203B41FA5}">
                      <a16:colId xmlns:a16="http://schemas.microsoft.com/office/drawing/2014/main" val="153651174"/>
                    </a:ext>
                  </a:extLst>
                </a:gridCol>
              </a:tblGrid>
              <a:tr h="627973">
                <a:tc>
                  <a:txBody>
                    <a:bodyPr/>
                    <a:lstStyle/>
                    <a:p>
                      <a:pPr algn="l" fontAlgn="b"/>
                      <a:r>
                        <a:rPr lang="en-US" sz="1800" u="none" strike="noStrike">
                          <a:effectLst/>
                        </a:rPr>
                        <a:t> </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Total</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ABG Group</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ICD Group</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Procedure Group</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p-value</a:t>
                      </a:r>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983873811"/>
                  </a:ext>
                </a:extLst>
              </a:tr>
              <a:tr h="351941">
                <a:tc>
                  <a:txBody>
                    <a:bodyPr/>
                    <a:lstStyle/>
                    <a:p>
                      <a:pPr algn="l" fontAlgn="b"/>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N=785,667</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N=678,424</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N=105,126</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N=2,117</a:t>
                      </a:r>
                      <a:endParaRPr lang="en-US" sz="1800" b="0" i="0" u="none" strike="noStrike">
                        <a:effectLst/>
                        <a:latin typeface="Calibri" panose="020F0502020204030204" pitchFamily="34" charset="0"/>
                      </a:endParaRPr>
                    </a:p>
                  </a:txBody>
                  <a:tcPr marL="15684" marR="15684" marT="15684" marB="0" anchor="b"/>
                </a:tc>
                <a:tc>
                  <a:txBody>
                    <a:bodyPr/>
                    <a:lstStyle/>
                    <a:p>
                      <a:pPr algn="l" fontAlgn="b"/>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348594653"/>
                  </a:ext>
                </a:extLst>
              </a:tr>
              <a:tr h="351941">
                <a:tc>
                  <a:txBody>
                    <a:bodyPr/>
                    <a:lstStyle/>
                    <a:p>
                      <a:pPr algn="l" fontAlgn="b"/>
                      <a:r>
                        <a:rPr lang="en-US" sz="1800" u="none" strike="noStrike">
                          <a:effectLst/>
                        </a:rPr>
                        <a:t>Age</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60 (16)</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60 (17)</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62 (16)</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52 (19)</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&lt;0.001</a:t>
                      </a:r>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2988573601"/>
                  </a:ext>
                </a:extLst>
              </a:tr>
              <a:tr h="351941">
                <a:tc>
                  <a:txBody>
                    <a:bodyPr/>
                    <a:lstStyle/>
                    <a:p>
                      <a:pPr algn="l" fontAlgn="b"/>
                      <a:r>
                        <a:rPr lang="en-US" sz="1800" u="none" strike="noStrike">
                          <a:effectLst/>
                        </a:rPr>
                        <a:t>Gender</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46% (360,445)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45% (304,832)</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52% (54,726)</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42% (887)</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&lt;0.001</a:t>
                      </a:r>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996964877"/>
                  </a:ext>
                </a:extLst>
              </a:tr>
              <a:tr h="351941">
                <a:tc>
                  <a:txBody>
                    <a:bodyPr/>
                    <a:lstStyle/>
                    <a:p>
                      <a:pPr algn="l" fontAlgn="b"/>
                      <a:r>
                        <a:rPr lang="en-US" sz="1800" u="none" strike="noStrike">
                          <a:effectLst/>
                        </a:rPr>
                        <a:t>pH (ABG)</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7.32 (0.11)</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7.32 (0.11)</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7.37 (0.12)</a:t>
                      </a:r>
                      <a:endParaRPr lang="en-US" sz="1800" b="0" i="0" u="none" strike="noStrike">
                        <a:effectLst/>
                        <a:latin typeface="Calibri" panose="020F0502020204030204" pitchFamily="34" charset="0"/>
                      </a:endParaRPr>
                    </a:p>
                  </a:txBody>
                  <a:tcPr marL="15684" marR="15684" marT="15684" marB="0" anchor="b"/>
                </a:tc>
                <a:tc>
                  <a:txBody>
                    <a:bodyPr/>
                    <a:lstStyle/>
                    <a:p>
                      <a:pPr algn="l" fontAlgn="b"/>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&lt;0.001</a:t>
                      </a:r>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2382625451"/>
                  </a:ext>
                </a:extLst>
              </a:tr>
              <a:tr h="351941">
                <a:tc>
                  <a:txBody>
                    <a:bodyPr/>
                    <a:lstStyle/>
                    <a:p>
                      <a:pPr algn="l" fontAlgn="b"/>
                      <a:r>
                        <a:rPr lang="en-US" sz="1800" u="none" strike="noStrike">
                          <a:effectLst/>
                        </a:rPr>
                        <a:t>HCO3 (ABG)</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24.8 (6.3)</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24.8 (6.3)</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21.6 (5.8)</a:t>
                      </a:r>
                      <a:endParaRPr lang="en-US" sz="1800" b="0" i="0" u="none" strike="noStrike">
                        <a:effectLst/>
                        <a:latin typeface="Calibri" panose="020F0502020204030204" pitchFamily="34" charset="0"/>
                      </a:endParaRPr>
                    </a:p>
                  </a:txBody>
                  <a:tcPr marL="15684" marR="15684" marT="15684" marB="0" anchor="b"/>
                </a:tc>
                <a:tc>
                  <a:txBody>
                    <a:bodyPr/>
                    <a:lstStyle/>
                    <a:p>
                      <a:pPr algn="l" fontAlgn="b"/>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&lt;0.001</a:t>
                      </a:r>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414642067"/>
                  </a:ext>
                </a:extLst>
              </a:tr>
              <a:tr h="351941">
                <a:tc>
                  <a:txBody>
                    <a:bodyPr/>
                    <a:lstStyle/>
                    <a:p>
                      <a:pPr algn="l" fontAlgn="b"/>
                      <a:r>
                        <a:rPr lang="en-US" sz="1800" u="none" strike="noStrike">
                          <a:effectLst/>
                        </a:rPr>
                        <a:t>pH (VBG)</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7.35 (0.12)</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7.35 (0.12)</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7.33 (0.12)</a:t>
                      </a:r>
                      <a:endParaRPr lang="en-US" sz="1800" b="0" i="0" u="none" strike="noStrike">
                        <a:effectLst/>
                        <a:latin typeface="Calibri" panose="020F0502020204030204" pitchFamily="34" charset="0"/>
                      </a:endParaRPr>
                    </a:p>
                  </a:txBody>
                  <a:tcPr marL="15684" marR="15684" marT="15684" marB="0" anchor="b"/>
                </a:tc>
                <a:tc>
                  <a:txBody>
                    <a:bodyPr/>
                    <a:lstStyle/>
                    <a:p>
                      <a:pPr algn="l" fontAlgn="b"/>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&lt;0.001</a:t>
                      </a:r>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1348234241"/>
                  </a:ext>
                </a:extLst>
              </a:tr>
              <a:tr h="351941">
                <a:tc>
                  <a:txBody>
                    <a:bodyPr/>
                    <a:lstStyle/>
                    <a:p>
                      <a:pPr algn="l" fontAlgn="b"/>
                      <a:r>
                        <a:rPr lang="en-US" sz="1800" u="none" strike="noStrike">
                          <a:effectLst/>
                        </a:rPr>
                        <a:t>HCO3 (VBG)</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25.5 (6.6)</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25.4 (6.5)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26.6 (7.4)</a:t>
                      </a:r>
                      <a:endParaRPr lang="en-US" sz="1800" b="0" i="0" u="none" strike="noStrike">
                        <a:effectLst/>
                        <a:latin typeface="Calibri" panose="020F0502020204030204" pitchFamily="34" charset="0"/>
                      </a:endParaRPr>
                    </a:p>
                  </a:txBody>
                  <a:tcPr marL="15684" marR="15684" marT="15684" marB="0" anchor="b"/>
                </a:tc>
                <a:tc>
                  <a:txBody>
                    <a:bodyPr/>
                    <a:lstStyle/>
                    <a:p>
                      <a:pPr algn="l" fontAlgn="b"/>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&lt;0.001</a:t>
                      </a:r>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1684632740"/>
                  </a:ext>
                </a:extLst>
              </a:tr>
              <a:tr h="351941">
                <a:tc>
                  <a:txBody>
                    <a:bodyPr/>
                    <a:lstStyle/>
                    <a:p>
                      <a:pPr algn="l" fontAlgn="b"/>
                      <a:r>
                        <a:rPr lang="en-US" sz="1800" u="none" strike="noStrike">
                          <a:effectLst/>
                        </a:rPr>
                        <a:t>Serum Sodium</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138 (5)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138 (5)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138 (5)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137 (5)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&lt;0.001</a:t>
                      </a:r>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3247072794"/>
                  </a:ext>
                </a:extLst>
              </a:tr>
              <a:tr h="627973">
                <a:tc>
                  <a:txBody>
                    <a:bodyPr/>
                    <a:lstStyle/>
                    <a:p>
                      <a:pPr algn="l" fontAlgn="b"/>
                      <a:r>
                        <a:rPr lang="en-US" sz="1800" u="none" strike="noStrike">
                          <a:effectLst/>
                        </a:rPr>
                        <a:t>Serum Hemoglobin</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12.1 (2.5)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12.1 (2.5)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12.2 (2.6)</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13.0 (2.5)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dirty="0">
                          <a:effectLst/>
                        </a:rPr>
                        <a:t>&lt;0.001</a:t>
                      </a:r>
                      <a:endParaRPr lang="en-US" sz="1800" b="0" i="0" u="none" strike="noStrike" dirty="0">
                        <a:effectLst/>
                        <a:latin typeface="Calibri" panose="020F0502020204030204" pitchFamily="34" charset="0"/>
                      </a:endParaRPr>
                    </a:p>
                  </a:txBody>
                  <a:tcPr marL="15684" marR="15684" marT="15684" marB="0" anchor="b"/>
                </a:tc>
                <a:extLst>
                  <a:ext uri="{0D108BD9-81ED-4DB2-BD59-A6C34878D82A}">
                    <a16:rowId xmlns:a16="http://schemas.microsoft.com/office/drawing/2014/main" val="4145165838"/>
                  </a:ext>
                </a:extLst>
              </a:tr>
            </a:tbl>
          </a:graphicData>
        </a:graphic>
      </p:graphicFrame>
      <p:sp>
        <p:nvSpPr>
          <p:cNvPr id="8" name="TextBox 7">
            <a:extLst>
              <a:ext uri="{FF2B5EF4-FFF2-40B4-BE49-F238E27FC236}">
                <a16:creationId xmlns:a16="http://schemas.microsoft.com/office/drawing/2014/main" id="{9FE88C49-9340-F984-E6A4-257F51C79B23}"/>
              </a:ext>
            </a:extLst>
          </p:cNvPr>
          <p:cNvSpPr txBox="1"/>
          <p:nvPr/>
        </p:nvSpPr>
        <p:spPr>
          <a:xfrm>
            <a:off x="1485900" y="5934670"/>
            <a:ext cx="6098458" cy="923330"/>
          </a:xfrm>
          <a:prstGeom prst="rect">
            <a:avLst/>
          </a:prstGeom>
          <a:noFill/>
        </p:spPr>
        <p:txBody>
          <a:bodyPr wrap="square">
            <a:spAutoFit/>
          </a:bodyPr>
          <a:lstStyle/>
          <a:p>
            <a:pPr marL="0" indent="0">
              <a:buNone/>
            </a:pPr>
            <a:endParaRPr lang="en-US" dirty="0"/>
          </a:p>
          <a:p>
            <a:r>
              <a:rPr lang="en-US" dirty="0"/>
              <a:t>[ ] --- this is true for all of the values. Physiologic bicarb 0-60. Add robustness checks</a:t>
            </a:r>
          </a:p>
        </p:txBody>
      </p:sp>
      <p:sp>
        <p:nvSpPr>
          <p:cNvPr id="12" name="TextBox 11">
            <a:extLst>
              <a:ext uri="{FF2B5EF4-FFF2-40B4-BE49-F238E27FC236}">
                <a16:creationId xmlns:a16="http://schemas.microsoft.com/office/drawing/2014/main" id="{0813EA3D-9271-CF1B-2F0C-25CE3ED06CA4}"/>
              </a:ext>
            </a:extLst>
          </p:cNvPr>
          <p:cNvSpPr txBox="1"/>
          <p:nvPr/>
        </p:nvSpPr>
        <p:spPr>
          <a:xfrm>
            <a:off x="3042520" y="1364354"/>
            <a:ext cx="6098458" cy="646331"/>
          </a:xfrm>
          <a:prstGeom prst="rect">
            <a:avLst/>
          </a:prstGeom>
          <a:noFill/>
        </p:spPr>
        <p:txBody>
          <a:bodyPr wrap="square">
            <a:spAutoFit/>
          </a:bodyPr>
          <a:lstStyle/>
          <a:p>
            <a:endParaRPr lang="en-US" dirty="0"/>
          </a:p>
          <a:p>
            <a:r>
              <a:rPr lang="en-US" dirty="0"/>
              <a:t>// what is value 21600?</a:t>
            </a:r>
          </a:p>
        </p:txBody>
      </p:sp>
    </p:spTree>
    <p:extLst>
      <p:ext uri="{BB962C8B-B14F-4D97-AF65-F5344CB8AC3E}">
        <p14:creationId xmlns:p14="http://schemas.microsoft.com/office/powerpoint/2010/main" val="3518910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A3B97-44E6-2A57-B815-588B710A8E38}"/>
              </a:ext>
            </a:extLst>
          </p:cNvPr>
          <p:cNvSpPr>
            <a:spLocks noGrp="1"/>
          </p:cNvSpPr>
          <p:nvPr>
            <p:ph type="title"/>
          </p:nvPr>
        </p:nvSpPr>
        <p:spPr/>
        <p:txBody>
          <a:bodyPr/>
          <a:lstStyle/>
          <a:p>
            <a:r>
              <a:rPr lang="en-US" dirty="0"/>
              <a:t>TODO: still need to sanity check acute diagnoses.</a:t>
            </a:r>
          </a:p>
        </p:txBody>
      </p:sp>
      <p:sp>
        <p:nvSpPr>
          <p:cNvPr id="3" name="Content Placeholder 2">
            <a:extLst>
              <a:ext uri="{FF2B5EF4-FFF2-40B4-BE49-F238E27FC236}">
                <a16:creationId xmlns:a16="http://schemas.microsoft.com/office/drawing/2014/main" id="{CBE04F67-9A64-10E3-4CB3-CC1C1EC7A88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05495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0D6E2-9DB3-BDE7-88FD-55A24396DA9D}"/>
              </a:ext>
            </a:extLst>
          </p:cNvPr>
          <p:cNvSpPr>
            <a:spLocks noGrp="1"/>
          </p:cNvSpPr>
          <p:nvPr>
            <p:ph type="title"/>
          </p:nvPr>
        </p:nvSpPr>
        <p:spPr/>
        <p:txBody>
          <a:bodyPr/>
          <a:lstStyle/>
          <a:p>
            <a:r>
              <a:rPr lang="en-US" dirty="0"/>
              <a:t>PCA output</a:t>
            </a:r>
          </a:p>
        </p:txBody>
      </p:sp>
      <p:sp>
        <p:nvSpPr>
          <p:cNvPr id="3" name="Content Placeholder 2">
            <a:extLst>
              <a:ext uri="{FF2B5EF4-FFF2-40B4-BE49-F238E27FC236}">
                <a16:creationId xmlns:a16="http://schemas.microsoft.com/office/drawing/2014/main" id="{1710645C-3F25-9354-4285-D4902CC40DB3}"/>
              </a:ext>
            </a:extLst>
          </p:cNvPr>
          <p:cNvSpPr>
            <a:spLocks noGrp="1"/>
          </p:cNvSpPr>
          <p:nvPr>
            <p:ph idx="1"/>
          </p:nvPr>
        </p:nvSpPr>
        <p:spPr/>
        <p:txBody>
          <a:bodyPr/>
          <a:lstStyle/>
          <a:p>
            <a:r>
              <a:rPr lang="en-US" sz="2800" dirty="0">
                <a:effectLst/>
                <a:latin typeface="Calibri" panose="020F0502020204030204" pitchFamily="34" charset="0"/>
                <a:ea typeface="Calibri" panose="020F0502020204030204" pitchFamily="34" charset="0"/>
                <a:cs typeface="Times New Roman" panose="02020603050405020304" pitchFamily="18" charset="0"/>
              </a:rPr>
              <a:t>Knowing which data features are the major contributors to the principal components might guide which data elements should be included in future models?</a:t>
            </a:r>
            <a:endParaRPr lang="en-US" sz="2800" dirty="0">
              <a:effectLst/>
              <a:latin typeface="Calibri" panose="020F0502020204030204" pitchFamily="34" charset="0"/>
              <a:ea typeface="Times New Roman" panose="02020603050405020304" pitchFamily="18" charset="0"/>
            </a:endParaRPr>
          </a:p>
          <a:p>
            <a:pPr lvl="1"/>
            <a:r>
              <a:rPr lang="en-US" dirty="0"/>
              <a:t>Is the PCA useful on its own?</a:t>
            </a:r>
          </a:p>
          <a:p>
            <a:r>
              <a:rPr lang="en-US" dirty="0"/>
              <a:t>PCA: feature generation for other algorithms</a:t>
            </a:r>
          </a:p>
          <a:p>
            <a:pPr lvl="1"/>
            <a:r>
              <a:rPr lang="en-US" dirty="0"/>
              <a:t>Which algorithms and for what purpose?</a:t>
            </a:r>
          </a:p>
          <a:p>
            <a:pPr lvl="2"/>
            <a:r>
              <a:rPr lang="en-US" dirty="0"/>
              <a:t>K-means clustering -&gt; what would this get us?</a:t>
            </a:r>
          </a:p>
          <a:p>
            <a:pPr lvl="2"/>
            <a:r>
              <a:rPr lang="en-US" dirty="0"/>
              <a:t>Regression?</a:t>
            </a:r>
          </a:p>
          <a:p>
            <a:pPr lvl="2"/>
            <a:endParaRPr lang="en-US" dirty="0"/>
          </a:p>
        </p:txBody>
      </p:sp>
    </p:spTree>
    <p:extLst>
      <p:ext uri="{BB962C8B-B14F-4D97-AF65-F5344CB8AC3E}">
        <p14:creationId xmlns:p14="http://schemas.microsoft.com/office/powerpoint/2010/main" val="292219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28334-9207-D9A0-7DB9-3FA0212F9A19}"/>
              </a:ext>
            </a:extLst>
          </p:cNvPr>
          <p:cNvSpPr>
            <a:spLocks noGrp="1"/>
          </p:cNvSpPr>
          <p:nvPr>
            <p:ph type="title"/>
          </p:nvPr>
        </p:nvSpPr>
        <p:spPr/>
        <p:txBody>
          <a:bodyPr/>
          <a:lstStyle/>
          <a:p>
            <a:r>
              <a:rPr lang="en-US" dirty="0"/>
              <a:t>Expanded Data Set</a:t>
            </a:r>
          </a:p>
        </p:txBody>
      </p:sp>
      <p:sp>
        <p:nvSpPr>
          <p:cNvPr id="3" name="Content Placeholder 2">
            <a:extLst>
              <a:ext uri="{FF2B5EF4-FFF2-40B4-BE49-F238E27FC236}">
                <a16:creationId xmlns:a16="http://schemas.microsoft.com/office/drawing/2014/main" id="{872A322E-024B-0032-DE48-FE6FD0C2DA7D}"/>
              </a:ext>
            </a:extLst>
          </p:cNvPr>
          <p:cNvSpPr>
            <a:spLocks noGrp="1"/>
          </p:cNvSpPr>
          <p:nvPr>
            <p:ph idx="1"/>
          </p:nvPr>
        </p:nvSpPr>
        <p:spPr/>
        <p:txBody>
          <a:bodyPr/>
          <a:lstStyle/>
          <a:p>
            <a:r>
              <a:rPr lang="en-US" dirty="0"/>
              <a:t>Target population: all patients in whom a clinician would consider that the patient has acute hypercapnic respiratory failure</a:t>
            </a:r>
          </a:p>
          <a:p>
            <a:r>
              <a:rPr lang="en-US" dirty="0"/>
              <a:t>Analytic sample: widened criteria that includes both patients who had hypercapnic failure, and patients who might reasonably have been expected to. (at admission)</a:t>
            </a:r>
          </a:p>
        </p:txBody>
      </p:sp>
    </p:spTree>
    <p:extLst>
      <p:ext uri="{BB962C8B-B14F-4D97-AF65-F5344CB8AC3E}">
        <p14:creationId xmlns:p14="http://schemas.microsoft.com/office/powerpoint/2010/main" val="35181510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91B98-3C53-47F4-F0B4-55BEC972CE96}"/>
              </a:ext>
            </a:extLst>
          </p:cNvPr>
          <p:cNvSpPr>
            <a:spLocks noGrp="1"/>
          </p:cNvSpPr>
          <p:nvPr>
            <p:ph type="title"/>
          </p:nvPr>
        </p:nvSpPr>
        <p:spPr/>
        <p:txBody>
          <a:bodyPr>
            <a:normAutofit/>
          </a:bodyPr>
          <a:lstStyle/>
          <a:p>
            <a:r>
              <a:rPr lang="en-US" dirty="0">
                <a:effectLst/>
                <a:latin typeface="Helvetica Neue" panose="02000503000000020004" pitchFamily="2" charset="0"/>
              </a:rPr>
              <a:t>need robust truthfulness of data… integrity checks</a:t>
            </a:r>
            <a:endParaRPr lang="en-US" dirty="0"/>
          </a:p>
        </p:txBody>
      </p:sp>
      <p:sp>
        <p:nvSpPr>
          <p:cNvPr id="3" name="Content Placeholder 2">
            <a:extLst>
              <a:ext uri="{FF2B5EF4-FFF2-40B4-BE49-F238E27FC236}">
                <a16:creationId xmlns:a16="http://schemas.microsoft.com/office/drawing/2014/main" id="{58F88239-5244-343C-0A4D-A36E95F9B59E}"/>
              </a:ext>
            </a:extLst>
          </p:cNvPr>
          <p:cNvSpPr>
            <a:spLocks noGrp="1"/>
          </p:cNvSpPr>
          <p:nvPr>
            <p:ph idx="1"/>
          </p:nvPr>
        </p:nvSpPr>
        <p:spPr/>
        <p:txBody>
          <a:bodyPr/>
          <a:lstStyle/>
          <a:p>
            <a:r>
              <a:rPr lang="en-US" dirty="0"/>
              <a:t>Aim: only patient admissions where all the types of data needed WOULD have been reported if they were obtained in clinical care. </a:t>
            </a:r>
          </a:p>
          <a:p>
            <a:pPr lvl="1"/>
            <a:r>
              <a:rPr lang="en-US" dirty="0"/>
              <a:t>For diagnoses, only diagnosis that were known/made prior to that time. </a:t>
            </a:r>
          </a:p>
        </p:txBody>
      </p:sp>
    </p:spTree>
    <p:extLst>
      <p:ext uri="{BB962C8B-B14F-4D97-AF65-F5344CB8AC3E}">
        <p14:creationId xmlns:p14="http://schemas.microsoft.com/office/powerpoint/2010/main" val="1555578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CFE8C-9757-B20E-6B1F-3EC3C09C4DBE}"/>
              </a:ext>
            </a:extLst>
          </p:cNvPr>
          <p:cNvSpPr>
            <a:spLocks noGrp="1"/>
          </p:cNvSpPr>
          <p:nvPr>
            <p:ph type="title"/>
          </p:nvPr>
        </p:nvSpPr>
        <p:spPr/>
        <p:txBody>
          <a:bodyPr/>
          <a:lstStyle/>
          <a:p>
            <a:r>
              <a:rPr lang="en-US" dirty="0"/>
              <a:t>Next steps: </a:t>
            </a:r>
          </a:p>
        </p:txBody>
      </p:sp>
      <p:sp>
        <p:nvSpPr>
          <p:cNvPr id="3" name="Content Placeholder 2">
            <a:extLst>
              <a:ext uri="{FF2B5EF4-FFF2-40B4-BE49-F238E27FC236}">
                <a16:creationId xmlns:a16="http://schemas.microsoft.com/office/drawing/2014/main" id="{269DBC67-4022-9482-D25F-6D80450C89A2}"/>
              </a:ext>
            </a:extLst>
          </p:cNvPr>
          <p:cNvSpPr>
            <a:spLocks noGrp="1"/>
          </p:cNvSpPr>
          <p:nvPr>
            <p:ph idx="1"/>
          </p:nvPr>
        </p:nvSpPr>
        <p:spPr/>
        <p:txBody>
          <a:bodyPr>
            <a:normAutofit fontScale="70000" lnSpcReduction="20000"/>
          </a:bodyPr>
          <a:lstStyle/>
          <a:p>
            <a:pPr marL="0" indent="0">
              <a:buNone/>
            </a:pPr>
            <a:r>
              <a:rPr lang="en-US" dirty="0"/>
              <a:t>[ ] split out group membership into 3 binaries (yes/no ABG, yes/no ICD, yes/no Procedure)</a:t>
            </a:r>
          </a:p>
          <a:p>
            <a:pPr marL="0" indent="0">
              <a:buNone/>
            </a:pPr>
            <a:r>
              <a:rPr lang="en-US" dirty="0"/>
              <a:t>	- currently too few procedure. But, that may be a function of sequential evaluation of criteria?</a:t>
            </a:r>
          </a:p>
          <a:p>
            <a:pPr marL="0" indent="0">
              <a:buNone/>
            </a:pPr>
            <a:r>
              <a:rPr lang="en-US" dirty="0"/>
              <a:t>[ ] version with missing data left missing (as opposed to mean) - -- how should we handle missing data?</a:t>
            </a:r>
          </a:p>
          <a:p>
            <a:pPr marL="0" indent="0">
              <a:buNone/>
            </a:pPr>
            <a:r>
              <a:rPr lang="en-US" dirty="0"/>
              <a:t>	[ ] also a version with the “criteria” data – </a:t>
            </a:r>
            <a:r>
              <a:rPr lang="en-US" dirty="0" err="1"/>
              <a:t>ie</a:t>
            </a:r>
            <a:r>
              <a:rPr lang="en-US" dirty="0"/>
              <a:t>. ABG PaCO2, hypercapnia codes, and ICD for NIV included</a:t>
            </a:r>
          </a:p>
          <a:p>
            <a:pPr marL="0" indent="0">
              <a:buNone/>
            </a:pPr>
            <a:endParaRPr lang="en-US" dirty="0"/>
          </a:p>
          <a:p>
            <a:r>
              <a:rPr lang="en-US" dirty="0"/>
              <a:t>Problematic features: why no PSG EMG and NCS billed in the entire dataset? - restrictions on location of care?. Yet, TTE also isn't but clearly that is done inpatient frequently. </a:t>
            </a:r>
          </a:p>
          <a:p>
            <a:r>
              <a:rPr lang="en-US" dirty="0"/>
              <a:t>What pre-screening can we do to improve the completeness of the sample? </a:t>
            </a:r>
          </a:p>
          <a:p>
            <a:r>
              <a:rPr lang="en-US" dirty="0"/>
              <a:t>- require at least 1 result from all categories to be included? </a:t>
            </a:r>
          </a:p>
          <a:p>
            <a:r>
              <a:rPr lang="en-US" dirty="0"/>
              <a:t>- eliminate iatrogenic cases... somehow? </a:t>
            </a:r>
          </a:p>
        </p:txBody>
      </p:sp>
    </p:spTree>
    <p:extLst>
      <p:ext uri="{BB962C8B-B14F-4D97-AF65-F5344CB8AC3E}">
        <p14:creationId xmlns:p14="http://schemas.microsoft.com/office/powerpoint/2010/main" val="18135256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F9BE9-B52A-44F5-FDBA-0E64CFBE171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9830320-BEBE-9D5B-A0E9-A52DFE047FE2}"/>
              </a:ext>
            </a:extLst>
          </p:cNvPr>
          <p:cNvSpPr>
            <a:spLocks noGrp="1"/>
          </p:cNvSpPr>
          <p:nvPr>
            <p:ph idx="1"/>
          </p:nvPr>
        </p:nvSpPr>
        <p:spPr/>
        <p:txBody>
          <a:bodyPr>
            <a:normAutofit lnSpcReduction="10000"/>
          </a:bodyPr>
          <a:lstStyle/>
          <a:p>
            <a:r>
              <a:rPr lang="en-US" dirty="0"/>
              <a:t>Structure to final paper: </a:t>
            </a:r>
          </a:p>
          <a:p>
            <a:r>
              <a:rPr lang="en-US" dirty="0"/>
              <a:t>Currently used methods A, B, C, and D over-selected ___ type and </a:t>
            </a:r>
            <a:r>
              <a:rPr lang="en-US" dirty="0" err="1"/>
              <a:t>underselected</a:t>
            </a:r>
            <a:r>
              <a:rPr lang="en-US" dirty="0"/>
              <a:t> ___ type compared to ____ </a:t>
            </a:r>
          </a:p>
          <a:p>
            <a:r>
              <a:rPr lang="en-US" dirty="0"/>
              <a:t>Possible features from the data that could be used to identify, or phenotype, patients include ____</a:t>
            </a:r>
          </a:p>
          <a:p>
            <a:r>
              <a:rPr lang="en-US" dirty="0"/>
              <a:t>For research that aims to enroll a representative sample of patients to estimates the prognosis, burden to the healthcare system, or improve processes of care should consider ____ to identify these patients. </a:t>
            </a:r>
          </a:p>
          <a:p>
            <a:r>
              <a:rPr lang="en-US" dirty="0"/>
              <a:t>A future prospective study evaluating the performance of these methods is warranted. </a:t>
            </a:r>
          </a:p>
        </p:txBody>
      </p:sp>
    </p:spTree>
    <p:extLst>
      <p:ext uri="{BB962C8B-B14F-4D97-AF65-F5344CB8AC3E}">
        <p14:creationId xmlns:p14="http://schemas.microsoft.com/office/powerpoint/2010/main" val="4288756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75" name="Rectangle 7174">
            <a:extLst>
              <a:ext uri="{FF2B5EF4-FFF2-40B4-BE49-F238E27FC236}">
                <a16:creationId xmlns:a16="http://schemas.microsoft.com/office/drawing/2014/main" id="{2550BE34-C2B8-49B8-8519-67A8CAD51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177" name="Rectangle 7176">
            <a:extLst>
              <a:ext uri="{FF2B5EF4-FFF2-40B4-BE49-F238E27FC236}">
                <a16:creationId xmlns:a16="http://schemas.microsoft.com/office/drawing/2014/main" id="{A7457DD9-5A45-400A-AB4B-4B4EDECA25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416" y="365125"/>
            <a:ext cx="11167447" cy="2089317"/>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9D93C64-82EB-3E6A-478C-8EA57A440A31}"/>
              </a:ext>
            </a:extLst>
          </p:cNvPr>
          <p:cNvSpPr>
            <a:spLocks noGrp="1"/>
          </p:cNvSpPr>
          <p:nvPr>
            <p:ph type="title"/>
          </p:nvPr>
        </p:nvSpPr>
        <p:spPr>
          <a:xfrm>
            <a:off x="1046746" y="586822"/>
            <a:ext cx="3560252" cy="1645920"/>
          </a:xfrm>
        </p:spPr>
        <p:txBody>
          <a:bodyPr vert="horz" lIns="91440" tIns="45720" rIns="91440" bIns="45720" rtlCol="0" anchor="ctr">
            <a:normAutofit/>
          </a:bodyPr>
          <a:lstStyle/>
          <a:p>
            <a:r>
              <a:rPr lang="en-US" sz="3200" kern="1200" dirty="0">
                <a:solidFill>
                  <a:schemeClr val="tx1"/>
                </a:solidFill>
                <a:latin typeface="+mj-lt"/>
                <a:ea typeface="+mj-ea"/>
                <a:cs typeface="+mj-cs"/>
              </a:rPr>
              <a:t>Stratifying causes</a:t>
            </a:r>
          </a:p>
        </p:txBody>
      </p:sp>
      <p:sp>
        <p:nvSpPr>
          <p:cNvPr id="7179" name="Rectangle 7178">
            <a:extLst>
              <a:ext uri="{FF2B5EF4-FFF2-40B4-BE49-F238E27FC236}">
                <a16:creationId xmlns:a16="http://schemas.microsoft.com/office/drawing/2014/main" id="{441CF7D6-A660-431A-B0BB-140A0D555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08" y="105773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7181" name="Rectangle 7180">
            <a:extLst>
              <a:ext uri="{FF2B5EF4-FFF2-40B4-BE49-F238E27FC236}">
                <a16:creationId xmlns:a16="http://schemas.microsoft.com/office/drawing/2014/main" id="{0570A85B-3810-4F95-97B0-CBF4CCDB38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243541" y="1400638"/>
            <a:ext cx="1463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Rectangle 1">
            <a:extLst>
              <a:ext uri="{FF2B5EF4-FFF2-40B4-BE49-F238E27FC236}">
                <a16:creationId xmlns:a16="http://schemas.microsoft.com/office/drawing/2014/main" id="{16FEA99B-5012-7F4B-D807-9655C902E7F2}"/>
              </a:ext>
            </a:extLst>
          </p:cNvPr>
          <p:cNvSpPr>
            <a:spLocks noChangeArrowheads="1"/>
          </p:cNvSpPr>
          <p:nvPr/>
        </p:nvSpPr>
        <p:spPr bwMode="auto">
          <a:xfrm>
            <a:off x="5351164" y="586822"/>
            <a:ext cx="6002636" cy="164592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b="0" i="0" u="none" strike="noStrike" cap="none" normalizeH="0" baseline="0">
                <a:ln>
                  <a:noFill/>
                </a:ln>
                <a:effectLst/>
              </a:rPr>
              <a:t>Also from that - could I create —&gt; key figure of comorbidities by age in hypercapnia.</a:t>
            </a:r>
          </a:p>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b="0" i="0" u="none" strike="noStrike" cap="none" normalizeH="0" baseline="0">
                <a:ln>
                  <a:noFill/>
                </a:ln>
                <a:effectLst/>
              </a:rPr>
              <a:t>   also, BMI       </a:t>
            </a:r>
          </a:p>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b="0" i="0" u="none" strike="noStrike" cap="none" normalizeH="0" baseline="0">
                <a:ln>
                  <a:noFill/>
                </a:ln>
                <a:effectLst/>
              </a:rPr>
              <a:t> By age? by BMI ; stratified by gender</a:t>
            </a:r>
          </a:p>
        </p:txBody>
      </p:sp>
      <p:pic>
        <p:nvPicPr>
          <p:cNvPr id="7170" name="Picture 2">
            <a:extLst>
              <a:ext uri="{FF2B5EF4-FFF2-40B4-BE49-F238E27FC236}">
                <a16:creationId xmlns:a16="http://schemas.microsoft.com/office/drawing/2014/main" id="{046AB1FD-485F-FE82-82D0-289271C51AC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20847" y="2734056"/>
            <a:ext cx="6038697" cy="3483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17743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72171-9777-E7CC-027E-2BB2AB0F579E}"/>
              </a:ext>
            </a:extLst>
          </p:cNvPr>
          <p:cNvSpPr>
            <a:spLocks noGrp="1"/>
          </p:cNvSpPr>
          <p:nvPr>
            <p:ph type="title"/>
          </p:nvPr>
        </p:nvSpPr>
        <p:spPr/>
        <p:txBody>
          <a:bodyPr/>
          <a:lstStyle/>
          <a:p>
            <a:r>
              <a:rPr lang="en-US" dirty="0"/>
              <a:t>U of U Data</a:t>
            </a:r>
          </a:p>
        </p:txBody>
      </p:sp>
      <p:sp>
        <p:nvSpPr>
          <p:cNvPr id="3" name="Content Placeholder 2">
            <a:extLst>
              <a:ext uri="{FF2B5EF4-FFF2-40B4-BE49-F238E27FC236}">
                <a16:creationId xmlns:a16="http://schemas.microsoft.com/office/drawing/2014/main" id="{991180AE-30CA-4657-1F50-7DCC9AF0A96D}"/>
              </a:ext>
            </a:extLst>
          </p:cNvPr>
          <p:cNvSpPr>
            <a:spLocks noGrp="1"/>
          </p:cNvSpPr>
          <p:nvPr>
            <p:ph idx="1"/>
          </p:nvPr>
        </p:nvSpPr>
        <p:spPr/>
        <p:txBody>
          <a:bodyPr/>
          <a:lstStyle/>
          <a:p>
            <a:r>
              <a:rPr lang="en-US" dirty="0"/>
              <a:t>IRB and data request</a:t>
            </a:r>
          </a:p>
        </p:txBody>
      </p:sp>
    </p:spTree>
    <p:extLst>
      <p:ext uri="{BB962C8B-B14F-4D97-AF65-F5344CB8AC3E}">
        <p14:creationId xmlns:p14="http://schemas.microsoft.com/office/powerpoint/2010/main" val="2021077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04191-893F-46DB-B35B-93EFE49BD1BD}"/>
              </a:ext>
            </a:extLst>
          </p:cNvPr>
          <p:cNvSpPr>
            <a:spLocks noGrp="1"/>
          </p:cNvSpPr>
          <p:nvPr>
            <p:ph type="title"/>
          </p:nvPr>
        </p:nvSpPr>
        <p:spPr/>
        <p:txBody>
          <a:bodyPr/>
          <a:lstStyle/>
          <a:p>
            <a:r>
              <a:rPr lang="en-US" dirty="0"/>
              <a:t>Goal of project</a:t>
            </a:r>
          </a:p>
        </p:txBody>
      </p:sp>
      <p:sp>
        <p:nvSpPr>
          <p:cNvPr id="3" name="Content Placeholder 2">
            <a:extLst>
              <a:ext uri="{FF2B5EF4-FFF2-40B4-BE49-F238E27FC236}">
                <a16:creationId xmlns:a16="http://schemas.microsoft.com/office/drawing/2014/main" id="{258E3CB1-1715-854A-C5EC-4C34AA71B1EE}"/>
              </a:ext>
            </a:extLst>
          </p:cNvPr>
          <p:cNvSpPr>
            <a:spLocks noGrp="1"/>
          </p:cNvSpPr>
          <p:nvPr>
            <p:ph idx="1"/>
          </p:nvPr>
        </p:nvSpPr>
        <p:spPr/>
        <p:txBody>
          <a:bodyPr>
            <a:normAutofit/>
          </a:bodyPr>
          <a:lstStyle/>
          <a:p>
            <a:r>
              <a:rPr lang="en-US" dirty="0"/>
              <a:t>Hypothesis 1: Commonly used methods of identifying hypercapnia identify different patients, and those patients differ in ways expected to influence prognosis and distribution of effect modifiers to treatments. </a:t>
            </a:r>
          </a:p>
          <a:p>
            <a:pPr lvl="1"/>
            <a:r>
              <a:rPr lang="en-US" dirty="0"/>
              <a:t>Question: how best to demonstrate this difference? </a:t>
            </a:r>
          </a:p>
          <a:p>
            <a:pPr lvl="2"/>
            <a:r>
              <a:rPr lang="en-US" dirty="0"/>
              <a:t>Principal Components are Hard to Understand</a:t>
            </a:r>
          </a:p>
          <a:p>
            <a:pPr lvl="2"/>
            <a:r>
              <a:rPr lang="en-US" dirty="0"/>
              <a:t>Stratification by a few key </a:t>
            </a:r>
            <a:r>
              <a:rPr lang="en-US" dirty="0" err="1"/>
              <a:t>covarites</a:t>
            </a:r>
            <a:r>
              <a:rPr lang="en-US" dirty="0"/>
              <a:t> (e.g. age, gender) by frequency of causative diagnoses. (or other features too?)</a:t>
            </a:r>
          </a:p>
          <a:p>
            <a:pPr lvl="2"/>
            <a:r>
              <a:rPr lang="en-US" dirty="0">
                <a:sym typeface="Wingdings" pitchFamily="2" charset="2"/>
              </a:rPr>
              <a:t> idea, this improved stratification might allow better ‘conditional’ estimates knowing a patients comorbidities/clinical circumstance (as compared to more ‘marginal’ estimates that apply to the entire population. </a:t>
            </a:r>
            <a:endParaRPr lang="en-US" dirty="0"/>
          </a:p>
        </p:txBody>
      </p:sp>
    </p:spTree>
    <p:extLst>
      <p:ext uri="{BB962C8B-B14F-4D97-AF65-F5344CB8AC3E}">
        <p14:creationId xmlns:p14="http://schemas.microsoft.com/office/powerpoint/2010/main" val="1407991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4C278-F3BE-3771-B311-4BE7F9A7975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78F766B-4E0C-0DA0-03B8-B6ED16862B5C}"/>
              </a:ext>
            </a:extLst>
          </p:cNvPr>
          <p:cNvSpPr>
            <a:spLocks noGrp="1"/>
          </p:cNvSpPr>
          <p:nvPr>
            <p:ph idx="1"/>
          </p:nvPr>
        </p:nvSpPr>
        <p:spPr/>
        <p:txBody>
          <a:bodyPr/>
          <a:lstStyle/>
          <a:p>
            <a:r>
              <a:rPr lang="en-US" dirty="0"/>
              <a:t>Hypothesis 2: We can construct methods that select a more representative sample of patients (would require expanded data)</a:t>
            </a:r>
          </a:p>
          <a:p>
            <a:pPr lvl="1"/>
            <a:r>
              <a:rPr lang="en-US" dirty="0"/>
              <a:t>In some sense, the fundamental problem of the research endeavor is that the reference standard diagnostic test (ABG) is frequently missing</a:t>
            </a:r>
          </a:p>
          <a:p>
            <a:pPr lvl="2"/>
            <a:r>
              <a:rPr lang="en-US" dirty="0"/>
              <a:t>Modeling P(obtaining ABG) and P(Hypercapnia | ABG obtained) may be one avenue. </a:t>
            </a:r>
          </a:p>
          <a:p>
            <a:pPr lvl="1"/>
            <a:r>
              <a:rPr lang="en-US" dirty="0"/>
              <a:t>Partial verification formulation: clinicians only seek a reference standard test in cases where some other features suggest hypercapnia is likely </a:t>
            </a:r>
          </a:p>
          <a:p>
            <a:pPr lvl="2"/>
            <a:r>
              <a:rPr lang="en-US" dirty="0">
                <a:effectLst/>
                <a:latin typeface="Helvetica Neue" panose="02000503000000020004" pitchFamily="2" charset="0"/>
              </a:rPr>
              <a:t>If you make certain assumptions… can you do better? IPW can extend things to work if data is assumed to be missing at random. To what extent is it? </a:t>
            </a:r>
          </a:p>
          <a:p>
            <a:pPr lvl="2"/>
            <a:r>
              <a:rPr lang="en-US" dirty="0">
                <a:effectLst/>
                <a:latin typeface="Helvetica Neue" panose="02000503000000020004" pitchFamily="2" charset="0"/>
              </a:rPr>
              <a:t>in order to know if that assumption is valid (enough), you’d need a gold standard reference… which would require prospective study on the population of interest (enriched population)</a:t>
            </a:r>
          </a:p>
          <a:p>
            <a:endParaRPr lang="en-US" dirty="0"/>
          </a:p>
        </p:txBody>
      </p:sp>
    </p:spTree>
    <p:extLst>
      <p:ext uri="{BB962C8B-B14F-4D97-AF65-F5344CB8AC3E}">
        <p14:creationId xmlns:p14="http://schemas.microsoft.com/office/powerpoint/2010/main" val="554601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BF2C2-AF4B-78B4-0598-96009920C7E2}"/>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E1EB0B4-5D7B-86DB-31EA-A7F3C5F168E6}"/>
              </a:ext>
            </a:extLst>
          </p:cNvPr>
          <p:cNvSpPr>
            <a:spLocks noGrp="1"/>
          </p:cNvSpPr>
          <p:nvPr>
            <p:ph idx="1"/>
          </p:nvPr>
        </p:nvSpPr>
        <p:spPr/>
        <p:txBody>
          <a:bodyPr/>
          <a:lstStyle/>
          <a:p>
            <a:r>
              <a:rPr lang="en-US" dirty="0"/>
              <a:t>Hypothesis 3: validate how well hypercapnia definitions that can be based on features that can be created from other datasets (e.g. NIS) would perform and whether they are usable. </a:t>
            </a:r>
          </a:p>
        </p:txBody>
      </p:sp>
    </p:spTree>
    <p:extLst>
      <p:ext uri="{BB962C8B-B14F-4D97-AF65-F5344CB8AC3E}">
        <p14:creationId xmlns:p14="http://schemas.microsoft.com/office/powerpoint/2010/main" val="1118447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B7D25-CC1F-3692-967C-2DCA7DC622EE}"/>
              </a:ext>
            </a:extLst>
          </p:cNvPr>
          <p:cNvSpPr>
            <a:spLocks noGrp="1"/>
          </p:cNvSpPr>
          <p:nvPr>
            <p:ph type="title"/>
          </p:nvPr>
        </p:nvSpPr>
        <p:spPr/>
        <p:txBody>
          <a:bodyPr/>
          <a:lstStyle/>
          <a:p>
            <a:r>
              <a:rPr lang="en-US" dirty="0"/>
              <a:t>Data pre-processing</a:t>
            </a:r>
          </a:p>
        </p:txBody>
      </p:sp>
      <p:sp>
        <p:nvSpPr>
          <p:cNvPr id="3" name="Content Placeholder 2">
            <a:extLst>
              <a:ext uri="{FF2B5EF4-FFF2-40B4-BE49-F238E27FC236}">
                <a16:creationId xmlns:a16="http://schemas.microsoft.com/office/drawing/2014/main" id="{2DDD734D-8F8A-4F69-E1CA-8E4BBF4CA4DB}"/>
              </a:ext>
            </a:extLst>
          </p:cNvPr>
          <p:cNvSpPr>
            <a:spLocks noGrp="1"/>
          </p:cNvSpPr>
          <p:nvPr>
            <p:ph idx="1"/>
          </p:nvPr>
        </p:nvSpPr>
        <p:spPr/>
        <p:txBody>
          <a:bodyPr/>
          <a:lstStyle/>
          <a:p>
            <a:endParaRPr lang="en-US" dirty="0"/>
          </a:p>
          <a:p>
            <a:r>
              <a:rPr lang="en-US" dirty="0"/>
              <a:t>Missing data: For hypercapnia </a:t>
            </a:r>
            <a:r>
              <a:rPr lang="en-US" dirty="0" err="1"/>
              <a:t>icd</a:t>
            </a:r>
            <a:r>
              <a:rPr lang="en-US" dirty="0"/>
              <a:t> codes, treatment modalities, and ABG results -&gt; the missingness of the data is a feature of interest</a:t>
            </a:r>
          </a:p>
          <a:p>
            <a:pPr lvl="1"/>
            <a:r>
              <a:rPr lang="en-US" dirty="0"/>
              <a:t>For other features:  should we impute? </a:t>
            </a:r>
          </a:p>
        </p:txBody>
      </p:sp>
    </p:spTree>
    <p:extLst>
      <p:ext uri="{BB962C8B-B14F-4D97-AF65-F5344CB8AC3E}">
        <p14:creationId xmlns:p14="http://schemas.microsoft.com/office/powerpoint/2010/main" val="2223767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08B4F-2517-F043-4077-845035172C46}"/>
              </a:ext>
            </a:extLst>
          </p:cNvPr>
          <p:cNvSpPr>
            <a:spLocks noGrp="1"/>
          </p:cNvSpPr>
          <p:nvPr>
            <p:ph type="title"/>
          </p:nvPr>
        </p:nvSpPr>
        <p:spPr/>
        <p:txBody>
          <a:bodyPr/>
          <a:lstStyle/>
          <a:p>
            <a:r>
              <a:rPr lang="en-US" dirty="0"/>
              <a:t>Data sanity checking</a:t>
            </a:r>
          </a:p>
        </p:txBody>
      </p:sp>
      <p:graphicFrame>
        <p:nvGraphicFramePr>
          <p:cNvPr id="4" name="Content Placeholder 3">
            <a:extLst>
              <a:ext uri="{FF2B5EF4-FFF2-40B4-BE49-F238E27FC236}">
                <a16:creationId xmlns:a16="http://schemas.microsoft.com/office/drawing/2014/main" id="{B466DE94-4DF8-1CDF-6560-54AC1090C4F0}"/>
              </a:ext>
            </a:extLst>
          </p:cNvPr>
          <p:cNvGraphicFramePr>
            <a:graphicFrameLocks noGrp="1"/>
          </p:cNvGraphicFramePr>
          <p:nvPr>
            <p:ph idx="1"/>
            <p:extLst>
              <p:ext uri="{D42A27DB-BD31-4B8C-83A1-F6EECF244321}">
                <p14:modId xmlns:p14="http://schemas.microsoft.com/office/powerpoint/2010/main" val="1747940507"/>
              </p:ext>
            </p:extLst>
          </p:nvPr>
        </p:nvGraphicFramePr>
        <p:xfrm>
          <a:off x="6504039" y="121200"/>
          <a:ext cx="5338915" cy="6545072"/>
        </p:xfrm>
        <a:graphic>
          <a:graphicData uri="http://schemas.openxmlformats.org/drawingml/2006/table">
            <a:tbl>
              <a:tblPr>
                <a:tableStyleId>{5C22544A-7EE6-4342-B048-85BDC9FD1C3A}</a:tableStyleId>
              </a:tblPr>
              <a:tblGrid>
                <a:gridCol w="1067783">
                  <a:extLst>
                    <a:ext uri="{9D8B030D-6E8A-4147-A177-3AD203B41FA5}">
                      <a16:colId xmlns:a16="http://schemas.microsoft.com/office/drawing/2014/main" val="455881018"/>
                    </a:ext>
                  </a:extLst>
                </a:gridCol>
                <a:gridCol w="1067783">
                  <a:extLst>
                    <a:ext uri="{9D8B030D-6E8A-4147-A177-3AD203B41FA5}">
                      <a16:colId xmlns:a16="http://schemas.microsoft.com/office/drawing/2014/main" val="3641532836"/>
                    </a:ext>
                  </a:extLst>
                </a:gridCol>
                <a:gridCol w="1067783">
                  <a:extLst>
                    <a:ext uri="{9D8B030D-6E8A-4147-A177-3AD203B41FA5}">
                      <a16:colId xmlns:a16="http://schemas.microsoft.com/office/drawing/2014/main" val="3535032284"/>
                    </a:ext>
                  </a:extLst>
                </a:gridCol>
                <a:gridCol w="1067783">
                  <a:extLst>
                    <a:ext uri="{9D8B030D-6E8A-4147-A177-3AD203B41FA5}">
                      <a16:colId xmlns:a16="http://schemas.microsoft.com/office/drawing/2014/main" val="1739203027"/>
                    </a:ext>
                  </a:extLst>
                </a:gridCol>
                <a:gridCol w="1067783">
                  <a:extLst>
                    <a:ext uri="{9D8B030D-6E8A-4147-A177-3AD203B41FA5}">
                      <a16:colId xmlns:a16="http://schemas.microsoft.com/office/drawing/2014/main" val="3408196973"/>
                    </a:ext>
                  </a:extLst>
                </a:gridCol>
              </a:tblGrid>
              <a:tr h="407803">
                <a:tc>
                  <a:txBody>
                    <a:bodyPr/>
                    <a:lstStyle/>
                    <a:p>
                      <a:pPr algn="l" fontAlgn="b"/>
                      <a:r>
                        <a:rPr lang="en-US" sz="1300" u="none" strike="noStrike">
                          <a:effectLst/>
                        </a:rPr>
                        <a:t> </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Total</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ABG Group</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ICD Group</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Procedure Group</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2867162597"/>
                  </a:ext>
                </a:extLst>
              </a:tr>
              <a:tr h="214315">
                <a:tc>
                  <a:txBody>
                    <a:bodyPr/>
                    <a:lstStyle/>
                    <a:p>
                      <a:pPr algn="l" fontAlgn="b"/>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N=785,667</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N=678,424</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N=105,126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N=2,117</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694240268"/>
                  </a:ext>
                </a:extLst>
              </a:tr>
              <a:tr h="214315">
                <a:tc>
                  <a:txBody>
                    <a:bodyPr/>
                    <a:lstStyle/>
                    <a:p>
                      <a:pPr algn="l" fontAlgn="b"/>
                      <a:r>
                        <a:rPr lang="en-US" sz="1300" u="none" strike="noStrike">
                          <a:effectLst/>
                        </a:rPr>
                        <a:t>Age</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60 (16)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60 (17)</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62 (16)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52 (19)</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1705824774"/>
                  </a:ext>
                </a:extLst>
              </a:tr>
              <a:tr h="407803">
                <a:tc>
                  <a:txBody>
                    <a:bodyPr/>
                    <a:lstStyle/>
                    <a:p>
                      <a:pPr algn="l" fontAlgn="b"/>
                      <a:r>
                        <a:rPr lang="en-US" sz="1300" u="none" strike="noStrike">
                          <a:effectLst/>
                        </a:rPr>
                        <a:t>Gender</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46% (360,445)</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45% (304,832)</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52% (54,726)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42% (887)</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2600274940"/>
                  </a:ext>
                </a:extLst>
              </a:tr>
              <a:tr h="214315">
                <a:tc>
                  <a:txBody>
                    <a:bodyPr/>
                    <a:lstStyle/>
                    <a:p>
                      <a:pPr algn="l" fontAlgn="b"/>
                      <a:r>
                        <a:rPr lang="en-US" sz="1300" u="none" strike="noStrike">
                          <a:effectLst/>
                        </a:rPr>
                        <a:t>Asian</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 (9,673)</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 (8,420)</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 (1,245)</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(8)</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1487864436"/>
                  </a:ext>
                </a:extLst>
              </a:tr>
              <a:tr h="407803">
                <a:tc>
                  <a:txBody>
                    <a:bodyPr/>
                    <a:lstStyle/>
                    <a:p>
                      <a:pPr algn="l" fontAlgn="b"/>
                      <a:r>
                        <a:rPr lang="en-US" sz="1300" u="none" strike="noStrike">
                          <a:effectLst/>
                        </a:rPr>
                        <a:t>Black</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18% (138,026)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18% (119,911)</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17% (18,026)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4% (89)</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1266610933"/>
                  </a:ext>
                </a:extLst>
              </a:tr>
              <a:tr h="804891">
                <a:tc>
                  <a:txBody>
                    <a:bodyPr/>
                    <a:lstStyle/>
                    <a:p>
                      <a:pPr algn="l" fontAlgn="b"/>
                      <a:r>
                        <a:rPr lang="en-US" sz="1300" u="none" strike="noStrike">
                          <a:effectLst/>
                        </a:rPr>
                        <a:t>Native American / Alaska Native</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(3,545)</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(3,041)</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(504)</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(0)</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1567038487"/>
                  </a:ext>
                </a:extLst>
              </a:tr>
              <a:tr h="804891">
                <a:tc>
                  <a:txBody>
                    <a:bodyPr/>
                    <a:lstStyle/>
                    <a:p>
                      <a:pPr algn="l" fontAlgn="b"/>
                      <a:r>
                        <a:rPr lang="en-US" sz="1300" u="none" strike="noStrike">
                          <a:effectLst/>
                        </a:rPr>
                        <a:t>Native Hawaiian / Pacific Islander</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(800)</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(644)</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(156)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(0)</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1435643187"/>
                  </a:ext>
                </a:extLst>
              </a:tr>
              <a:tr h="407803">
                <a:tc>
                  <a:txBody>
                    <a:bodyPr/>
                    <a:lstStyle/>
                    <a:p>
                      <a:pPr algn="l" fontAlgn="b"/>
                      <a:r>
                        <a:rPr lang="en-US" sz="1300" u="none" strike="noStrike">
                          <a:effectLst/>
                        </a:rPr>
                        <a:t>White</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62% (489,151)</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62% (418,632)</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66% (68,948)</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74% (1,571)</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1144580877"/>
                  </a:ext>
                </a:extLst>
              </a:tr>
              <a:tr h="407803">
                <a:tc>
                  <a:txBody>
                    <a:bodyPr/>
                    <a:lstStyle/>
                    <a:p>
                      <a:pPr algn="l" fontAlgn="b"/>
                      <a:r>
                        <a:rPr lang="en-US" sz="1300" u="none" strike="noStrike">
                          <a:effectLst/>
                        </a:rPr>
                        <a:t>Latino</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 (31,744)</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 (27,896)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7% (3,818)</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2% (30)</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3605287579"/>
                  </a:ext>
                </a:extLst>
              </a:tr>
              <a:tr h="214315">
                <a:tc>
                  <a:txBody>
                    <a:bodyPr/>
                    <a:lstStyle/>
                    <a:p>
                      <a:pPr algn="l" fontAlgn="b"/>
                      <a:r>
                        <a:rPr lang="en-US" sz="1300" u="none" strike="noStrike">
                          <a:effectLst/>
                        </a:rPr>
                        <a:t>Location</a:t>
                      </a:r>
                      <a:endParaRPr lang="en-US" sz="1300" b="0" i="0" u="none" strike="noStrike">
                        <a:effectLst/>
                        <a:latin typeface="Calibri" panose="020F0502020204030204" pitchFamily="34" charset="0"/>
                      </a:endParaRPr>
                    </a:p>
                  </a:txBody>
                  <a:tcPr marL="10715" marR="10715" marT="10715" marB="0" anchor="b"/>
                </a:tc>
                <a:tc>
                  <a:txBody>
                    <a:bodyPr/>
                    <a:lstStyle/>
                    <a:p>
                      <a:pPr algn="l" fontAlgn="b"/>
                      <a:endParaRPr lang="en-US" sz="1300" b="0" i="0" u="none" strike="noStrike">
                        <a:effectLst/>
                        <a:latin typeface="Calibri" panose="020F0502020204030204" pitchFamily="34" charset="0"/>
                      </a:endParaRPr>
                    </a:p>
                  </a:txBody>
                  <a:tcPr marL="10715" marR="10715" marT="10715" marB="0" anchor="b"/>
                </a:tc>
                <a:tc>
                  <a:txBody>
                    <a:bodyPr/>
                    <a:lstStyle/>
                    <a:p>
                      <a:pPr algn="l" fontAlgn="b"/>
                      <a:endParaRPr lang="en-US" sz="1300" b="0" i="0" u="none" strike="noStrike">
                        <a:effectLst/>
                        <a:latin typeface="Calibri" panose="020F0502020204030204" pitchFamily="34" charset="0"/>
                      </a:endParaRPr>
                    </a:p>
                  </a:txBody>
                  <a:tcPr marL="10715" marR="10715" marT="10715" marB="0" anchor="b"/>
                </a:tc>
                <a:tc>
                  <a:txBody>
                    <a:bodyPr/>
                    <a:lstStyle/>
                    <a:p>
                      <a:pPr algn="l" fontAlgn="b"/>
                      <a:endParaRPr lang="en-US" sz="1300" b="0" i="0" u="none" strike="noStrike">
                        <a:effectLst/>
                        <a:latin typeface="Calibri" panose="020F0502020204030204" pitchFamily="34" charset="0"/>
                      </a:endParaRPr>
                    </a:p>
                  </a:txBody>
                  <a:tcPr marL="10715" marR="10715" marT="10715" marB="0" anchor="b"/>
                </a:tc>
                <a:tc>
                  <a:txBody>
                    <a:bodyPr/>
                    <a:lstStyle/>
                    <a:p>
                      <a:pPr algn="l" fontAlgn="b"/>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3512345953"/>
                  </a:ext>
                </a:extLst>
              </a:tr>
              <a:tr h="407803">
                <a:tc>
                  <a:txBody>
                    <a:bodyPr/>
                    <a:lstStyle/>
                    <a:p>
                      <a:pPr algn="l" fontAlgn="b"/>
                      <a:r>
                        <a:rPr lang="en-US" sz="1300" u="none" strike="noStrike">
                          <a:effectLst/>
                        </a:rPr>
                        <a:t>   ex</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10% (73,473)</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11% (72,632)</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 (841)</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(0)</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2760626226"/>
                  </a:ext>
                </a:extLst>
              </a:tr>
              <a:tr h="407803">
                <a:tc>
                  <a:txBody>
                    <a:bodyPr/>
                    <a:lstStyle/>
                    <a:p>
                      <a:pPr algn="l" fontAlgn="b"/>
                      <a:r>
                        <a:rPr lang="en-US" sz="1300" u="none" strike="noStrike">
                          <a:effectLst/>
                        </a:rPr>
                        <a:t>   midwest</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16% (123,411)</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17% (114,279)</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10% (9,132)</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(0)</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1194474390"/>
                  </a:ext>
                </a:extLst>
              </a:tr>
              <a:tr h="407803">
                <a:tc>
                  <a:txBody>
                    <a:bodyPr/>
                    <a:lstStyle/>
                    <a:p>
                      <a:pPr algn="l" fontAlgn="b"/>
                      <a:r>
                        <a:rPr lang="en-US" sz="1300" u="none" strike="noStrike">
                          <a:effectLst/>
                        </a:rPr>
                        <a:t>   northeast</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23% (177,929)</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22% (148,086)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34% (29,843)</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(0)</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2975541336"/>
                  </a:ext>
                </a:extLst>
              </a:tr>
              <a:tr h="407803">
                <a:tc>
                  <a:txBody>
                    <a:bodyPr/>
                    <a:lstStyle/>
                    <a:p>
                      <a:pPr algn="l" fontAlgn="b"/>
                      <a:r>
                        <a:rPr lang="en-US" sz="1300" u="none" strike="noStrike">
                          <a:effectLst/>
                        </a:rPr>
                        <a:t>   south</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45% (348,616)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47% (316,478)</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34% (30,021)</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100% (2,117)</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694258520"/>
                  </a:ext>
                </a:extLst>
              </a:tr>
              <a:tr h="407803">
                <a:tc>
                  <a:txBody>
                    <a:bodyPr/>
                    <a:lstStyle/>
                    <a:p>
                      <a:pPr algn="l" fontAlgn="b"/>
                      <a:r>
                        <a:rPr lang="en-US" sz="1300" u="none" strike="noStrike" dirty="0">
                          <a:effectLst/>
                        </a:rPr>
                        <a:t>   west</a:t>
                      </a:r>
                      <a:endParaRPr lang="en-US" sz="1300" b="0" i="0" u="none" strike="noStrike" dirty="0">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 (43,175)</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4% (23,934)</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22% (19,241)</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dirty="0">
                          <a:effectLst/>
                        </a:rPr>
                        <a:t>0% (0)</a:t>
                      </a:r>
                      <a:endParaRPr lang="en-US" sz="1300" b="0" i="0" u="none" strike="noStrike" dirty="0">
                        <a:effectLst/>
                        <a:latin typeface="Calibri" panose="020F0502020204030204" pitchFamily="34" charset="0"/>
                      </a:endParaRPr>
                    </a:p>
                  </a:txBody>
                  <a:tcPr marL="10715" marR="10715" marT="10715" marB="0" anchor="b"/>
                </a:tc>
                <a:extLst>
                  <a:ext uri="{0D108BD9-81ED-4DB2-BD59-A6C34878D82A}">
                    <a16:rowId xmlns:a16="http://schemas.microsoft.com/office/drawing/2014/main" val="59508411"/>
                  </a:ext>
                </a:extLst>
              </a:tr>
            </a:tbl>
          </a:graphicData>
        </a:graphic>
      </p:graphicFrame>
      <p:pic>
        <p:nvPicPr>
          <p:cNvPr id="5" name="Picture 4">
            <a:extLst>
              <a:ext uri="{FF2B5EF4-FFF2-40B4-BE49-F238E27FC236}">
                <a16:creationId xmlns:a16="http://schemas.microsoft.com/office/drawing/2014/main" id="{3239D4B4-B21D-40DE-2110-F65B1184D0AE}"/>
              </a:ext>
            </a:extLst>
          </p:cNvPr>
          <p:cNvPicPr>
            <a:picLocks noChangeAspect="1"/>
          </p:cNvPicPr>
          <p:nvPr/>
        </p:nvPicPr>
        <p:blipFill>
          <a:blip r:embed="rId2"/>
          <a:stretch>
            <a:fillRect/>
          </a:stretch>
        </p:blipFill>
        <p:spPr>
          <a:xfrm>
            <a:off x="1145435" y="3313702"/>
            <a:ext cx="3556443" cy="3352570"/>
          </a:xfrm>
          <a:prstGeom prst="rect">
            <a:avLst/>
          </a:prstGeom>
        </p:spPr>
      </p:pic>
      <p:sp>
        <p:nvSpPr>
          <p:cNvPr id="7" name="TextBox 6">
            <a:extLst>
              <a:ext uri="{FF2B5EF4-FFF2-40B4-BE49-F238E27FC236}">
                <a16:creationId xmlns:a16="http://schemas.microsoft.com/office/drawing/2014/main" id="{ED981817-33DE-0CA2-4955-0AF0A9CE3E10}"/>
              </a:ext>
            </a:extLst>
          </p:cNvPr>
          <p:cNvSpPr txBox="1"/>
          <p:nvPr/>
        </p:nvSpPr>
        <p:spPr>
          <a:xfrm>
            <a:off x="349046" y="1690688"/>
            <a:ext cx="6098458" cy="1200329"/>
          </a:xfrm>
          <a:prstGeom prst="rect">
            <a:avLst/>
          </a:prstGeom>
          <a:noFill/>
        </p:spPr>
        <p:txBody>
          <a:bodyPr wrap="square">
            <a:spAutoFit/>
          </a:bodyPr>
          <a:lstStyle/>
          <a:p>
            <a:pPr marL="0" indent="0">
              <a:buNone/>
            </a:pPr>
            <a:r>
              <a:rPr lang="en-US" dirty="0"/>
              <a:t>split out group membership into 3 binaries (yes/no ABG, yes/no ICD, yes/no Procedure)</a:t>
            </a:r>
          </a:p>
          <a:p>
            <a:pPr marL="0" indent="0">
              <a:buNone/>
            </a:pPr>
            <a:r>
              <a:rPr lang="en-US" dirty="0"/>
              <a:t>	- currently too few procedure. But, that may be a function of sequential evaluation of criteria?</a:t>
            </a:r>
          </a:p>
        </p:txBody>
      </p:sp>
    </p:spTree>
    <p:extLst>
      <p:ext uri="{BB962C8B-B14F-4D97-AF65-F5344CB8AC3E}">
        <p14:creationId xmlns:p14="http://schemas.microsoft.com/office/powerpoint/2010/main" val="1585470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FF4188-4B1A-7A53-8DB6-5BB7E782B8B0}"/>
              </a:ext>
            </a:extLst>
          </p:cNvPr>
          <p:cNvSpPr>
            <a:spLocks noGrp="1"/>
          </p:cNvSpPr>
          <p:nvPr>
            <p:ph type="title"/>
          </p:nvPr>
        </p:nvSpPr>
        <p:spPr>
          <a:xfrm>
            <a:off x="841248" y="334644"/>
            <a:ext cx="10509504" cy="1076914"/>
          </a:xfrm>
        </p:spPr>
        <p:txBody>
          <a:bodyPr anchor="ctr">
            <a:normAutofit/>
          </a:bodyPr>
          <a:lstStyle/>
          <a:p>
            <a:r>
              <a:rPr lang="en-US" sz="3400" dirty="0"/>
              <a:t>Admission VS (skewed center) e.g. for BMI – version w missing data?</a:t>
            </a:r>
          </a:p>
        </p:txBody>
      </p:sp>
      <p:sp>
        <p:nvSpPr>
          <p:cNvPr id="11" name="Rectangle 10">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Content Placeholder 3">
            <a:extLst>
              <a:ext uri="{FF2B5EF4-FFF2-40B4-BE49-F238E27FC236}">
                <a16:creationId xmlns:a16="http://schemas.microsoft.com/office/drawing/2014/main" id="{D31E533B-447C-FA9F-D285-8F25A84E85D1}"/>
              </a:ext>
            </a:extLst>
          </p:cNvPr>
          <p:cNvGraphicFramePr>
            <a:graphicFrameLocks noGrp="1"/>
          </p:cNvGraphicFramePr>
          <p:nvPr>
            <p:ph idx="1"/>
            <p:extLst>
              <p:ext uri="{D42A27DB-BD31-4B8C-83A1-F6EECF244321}">
                <p14:modId xmlns:p14="http://schemas.microsoft.com/office/powerpoint/2010/main" val="2542620076"/>
              </p:ext>
            </p:extLst>
          </p:nvPr>
        </p:nvGraphicFramePr>
        <p:xfrm>
          <a:off x="838200" y="2077069"/>
          <a:ext cx="10506460" cy="3856010"/>
        </p:xfrm>
        <a:graphic>
          <a:graphicData uri="http://schemas.openxmlformats.org/drawingml/2006/table">
            <a:tbl>
              <a:tblPr>
                <a:tableStyleId>{5C22544A-7EE6-4342-B048-85BDC9FD1C3A}</a:tableStyleId>
              </a:tblPr>
              <a:tblGrid>
                <a:gridCol w="2108093">
                  <a:extLst>
                    <a:ext uri="{9D8B030D-6E8A-4147-A177-3AD203B41FA5}">
                      <a16:colId xmlns:a16="http://schemas.microsoft.com/office/drawing/2014/main" val="279622271"/>
                    </a:ext>
                  </a:extLst>
                </a:gridCol>
                <a:gridCol w="2080477">
                  <a:extLst>
                    <a:ext uri="{9D8B030D-6E8A-4147-A177-3AD203B41FA5}">
                      <a16:colId xmlns:a16="http://schemas.microsoft.com/office/drawing/2014/main" val="574732887"/>
                    </a:ext>
                  </a:extLst>
                </a:gridCol>
                <a:gridCol w="2080477">
                  <a:extLst>
                    <a:ext uri="{9D8B030D-6E8A-4147-A177-3AD203B41FA5}">
                      <a16:colId xmlns:a16="http://schemas.microsoft.com/office/drawing/2014/main" val="3877025065"/>
                    </a:ext>
                  </a:extLst>
                </a:gridCol>
                <a:gridCol w="2156936">
                  <a:extLst>
                    <a:ext uri="{9D8B030D-6E8A-4147-A177-3AD203B41FA5}">
                      <a16:colId xmlns:a16="http://schemas.microsoft.com/office/drawing/2014/main" val="2198986030"/>
                    </a:ext>
                  </a:extLst>
                </a:gridCol>
                <a:gridCol w="2080477">
                  <a:extLst>
                    <a:ext uri="{9D8B030D-6E8A-4147-A177-3AD203B41FA5}">
                      <a16:colId xmlns:a16="http://schemas.microsoft.com/office/drawing/2014/main" val="2226165513"/>
                    </a:ext>
                  </a:extLst>
                </a:gridCol>
              </a:tblGrid>
              <a:tr h="721370">
                <a:tc>
                  <a:txBody>
                    <a:bodyPr/>
                    <a:lstStyle/>
                    <a:p>
                      <a:pPr algn="l" fontAlgn="b"/>
                      <a:r>
                        <a:rPr lang="en-US" sz="2200" u="none" strike="noStrike">
                          <a:effectLst/>
                        </a:rPr>
                        <a:t> </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Total</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ABG Group</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ICD Group</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Procedure Group</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3448771175"/>
                  </a:ext>
                </a:extLst>
              </a:tr>
              <a:tr h="391830">
                <a:tc>
                  <a:txBody>
                    <a:bodyPr/>
                    <a:lstStyle/>
                    <a:p>
                      <a:pPr algn="l" fontAlgn="b"/>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N=785,667</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N=678,424</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N=105,126</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N=2,117</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3475757268"/>
                  </a:ext>
                </a:extLst>
              </a:tr>
              <a:tr h="391830">
                <a:tc>
                  <a:txBody>
                    <a:bodyPr/>
                    <a:lstStyle/>
                    <a:p>
                      <a:pPr algn="l" fontAlgn="b"/>
                      <a:r>
                        <a:rPr lang="en-US" sz="2200" u="none" strike="noStrike">
                          <a:effectLst/>
                        </a:rPr>
                        <a:t>Age</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60 (16)</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60 (17)</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62 (16)</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52 (19)</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1926456733"/>
                  </a:ext>
                </a:extLst>
              </a:tr>
              <a:tr h="391830">
                <a:tc>
                  <a:txBody>
                    <a:bodyPr/>
                    <a:lstStyle/>
                    <a:p>
                      <a:pPr algn="l" fontAlgn="b"/>
                      <a:r>
                        <a:rPr lang="en-US" sz="2200" u="none" strike="noStrike">
                          <a:effectLst/>
                        </a:rPr>
                        <a:t>Gender</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46% (360,445)</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45% (304,832)</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52% (54,726)</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42% (887)</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2667149182"/>
                  </a:ext>
                </a:extLst>
              </a:tr>
              <a:tr h="391830">
                <a:tc>
                  <a:txBody>
                    <a:bodyPr/>
                    <a:lstStyle/>
                    <a:p>
                      <a:pPr algn="l" fontAlgn="b"/>
                      <a:r>
                        <a:rPr lang="en-US" sz="2200" u="none" strike="noStrike">
                          <a:effectLst/>
                        </a:rPr>
                        <a:t>BMI</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24 (5)</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24 (5)</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24 (6)</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24 (4)</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2083753677"/>
                  </a:ext>
                </a:extLst>
              </a:tr>
              <a:tr h="391830">
                <a:tc>
                  <a:txBody>
                    <a:bodyPr/>
                    <a:lstStyle/>
                    <a:p>
                      <a:pPr algn="l" fontAlgn="b"/>
                      <a:r>
                        <a:rPr lang="en-US" sz="2200" u="none" strike="noStrike">
                          <a:effectLst/>
                        </a:rPr>
                        <a:t>Respiratory Rate</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15 (3)</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15 (3)</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15 (3)</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14 (0)</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4029889604"/>
                  </a:ext>
                </a:extLst>
              </a:tr>
              <a:tr h="391830">
                <a:tc>
                  <a:txBody>
                    <a:bodyPr/>
                    <a:lstStyle/>
                    <a:p>
                      <a:pPr algn="l" fontAlgn="b"/>
                      <a:r>
                        <a:rPr lang="en-US" sz="2200" u="none" strike="noStrike">
                          <a:effectLst/>
                        </a:rPr>
                        <a:t>Temperature (C)</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37 (1)</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37 (1)</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37 (1)</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37 (0)</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4180872350"/>
                  </a:ext>
                </a:extLst>
              </a:tr>
              <a:tr h="391830">
                <a:tc>
                  <a:txBody>
                    <a:bodyPr/>
                    <a:lstStyle/>
                    <a:p>
                      <a:pPr algn="l" fontAlgn="b"/>
                      <a:r>
                        <a:rPr lang="en-US" sz="2200" u="none" strike="noStrike">
                          <a:effectLst/>
                        </a:rPr>
                        <a:t>Systolic BP</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123 (19)</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123 (19)</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123 (17)</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122 (12)</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187711379"/>
                  </a:ext>
                </a:extLst>
              </a:tr>
              <a:tr h="391830">
                <a:tc>
                  <a:txBody>
                    <a:bodyPr/>
                    <a:lstStyle/>
                    <a:p>
                      <a:pPr algn="l" fontAlgn="b"/>
                      <a:r>
                        <a:rPr lang="en-US" sz="2200" u="none" strike="noStrike">
                          <a:effectLst/>
                        </a:rPr>
                        <a:t>Diastolic BP</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73 (12)</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72 (12)</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74 (11)</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75 (7)</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3716787287"/>
                  </a:ext>
                </a:extLst>
              </a:tr>
            </a:tbl>
          </a:graphicData>
        </a:graphic>
      </p:graphicFrame>
      <p:sp>
        <p:nvSpPr>
          <p:cNvPr id="6" name="TextBox 5">
            <a:extLst>
              <a:ext uri="{FF2B5EF4-FFF2-40B4-BE49-F238E27FC236}">
                <a16:creationId xmlns:a16="http://schemas.microsoft.com/office/drawing/2014/main" id="{A68EA25F-73C8-B7CF-0DC3-6BFD371BDA34}"/>
              </a:ext>
            </a:extLst>
          </p:cNvPr>
          <p:cNvSpPr txBox="1"/>
          <p:nvPr/>
        </p:nvSpPr>
        <p:spPr>
          <a:xfrm>
            <a:off x="1176183" y="6210873"/>
            <a:ext cx="6098458" cy="369332"/>
          </a:xfrm>
          <a:prstGeom prst="rect">
            <a:avLst/>
          </a:prstGeom>
          <a:noFill/>
        </p:spPr>
        <p:txBody>
          <a:bodyPr wrap="square">
            <a:spAutoFit/>
          </a:bodyPr>
          <a:lstStyle/>
          <a:p>
            <a:r>
              <a:rPr lang="en-US" dirty="0"/>
              <a:t>Other features: [ ] spo2? o2?</a:t>
            </a:r>
          </a:p>
        </p:txBody>
      </p:sp>
    </p:spTree>
    <p:extLst>
      <p:ext uri="{BB962C8B-B14F-4D97-AF65-F5344CB8AC3E}">
        <p14:creationId xmlns:p14="http://schemas.microsoft.com/office/powerpoint/2010/main" val="3450634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AE312B-A489-434F-7CEA-08B1787708F7}"/>
              </a:ext>
            </a:extLst>
          </p:cNvPr>
          <p:cNvSpPr>
            <a:spLocks noGrp="1"/>
          </p:cNvSpPr>
          <p:nvPr>
            <p:ph type="title"/>
          </p:nvPr>
        </p:nvSpPr>
        <p:spPr>
          <a:xfrm>
            <a:off x="841248" y="334644"/>
            <a:ext cx="10509504" cy="1076914"/>
          </a:xfrm>
        </p:spPr>
        <p:txBody>
          <a:bodyPr anchor="ctr">
            <a:normAutofit/>
          </a:bodyPr>
          <a:lstStyle/>
          <a:p>
            <a:r>
              <a:rPr lang="en-US" sz="4000" dirty="0"/>
              <a:t>Inpatient medication categories</a:t>
            </a:r>
          </a:p>
        </p:txBody>
      </p:sp>
      <p:sp>
        <p:nvSpPr>
          <p:cNvPr id="11" name="Rectangle 10">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Content Placeholder 3">
            <a:extLst>
              <a:ext uri="{FF2B5EF4-FFF2-40B4-BE49-F238E27FC236}">
                <a16:creationId xmlns:a16="http://schemas.microsoft.com/office/drawing/2014/main" id="{51EA1DC9-918C-9F64-C1A1-5BA064143BE2}"/>
              </a:ext>
            </a:extLst>
          </p:cNvPr>
          <p:cNvGraphicFramePr>
            <a:graphicFrameLocks noGrp="1"/>
          </p:cNvGraphicFramePr>
          <p:nvPr>
            <p:ph idx="1"/>
            <p:extLst>
              <p:ext uri="{D42A27DB-BD31-4B8C-83A1-F6EECF244321}">
                <p14:modId xmlns:p14="http://schemas.microsoft.com/office/powerpoint/2010/main" val="1301559310"/>
              </p:ext>
            </p:extLst>
          </p:nvPr>
        </p:nvGraphicFramePr>
        <p:xfrm>
          <a:off x="838200" y="1926769"/>
          <a:ext cx="10506458" cy="4156610"/>
        </p:xfrm>
        <a:graphic>
          <a:graphicData uri="http://schemas.openxmlformats.org/drawingml/2006/table">
            <a:tbl>
              <a:tblPr>
                <a:tableStyleId>{5C22544A-7EE6-4342-B048-85BDC9FD1C3A}</a:tableStyleId>
              </a:tblPr>
              <a:tblGrid>
                <a:gridCol w="2497787">
                  <a:extLst>
                    <a:ext uri="{9D8B030D-6E8A-4147-A177-3AD203B41FA5}">
                      <a16:colId xmlns:a16="http://schemas.microsoft.com/office/drawing/2014/main" val="1044996719"/>
                    </a:ext>
                  </a:extLst>
                </a:gridCol>
                <a:gridCol w="2019113">
                  <a:extLst>
                    <a:ext uri="{9D8B030D-6E8A-4147-A177-3AD203B41FA5}">
                      <a16:colId xmlns:a16="http://schemas.microsoft.com/office/drawing/2014/main" val="3156498868"/>
                    </a:ext>
                  </a:extLst>
                </a:gridCol>
                <a:gridCol w="2048764">
                  <a:extLst>
                    <a:ext uri="{9D8B030D-6E8A-4147-A177-3AD203B41FA5}">
                      <a16:colId xmlns:a16="http://schemas.microsoft.com/office/drawing/2014/main" val="3581106053"/>
                    </a:ext>
                  </a:extLst>
                </a:gridCol>
                <a:gridCol w="2019113">
                  <a:extLst>
                    <a:ext uri="{9D8B030D-6E8A-4147-A177-3AD203B41FA5}">
                      <a16:colId xmlns:a16="http://schemas.microsoft.com/office/drawing/2014/main" val="2935577986"/>
                    </a:ext>
                  </a:extLst>
                </a:gridCol>
                <a:gridCol w="1921681">
                  <a:extLst>
                    <a:ext uri="{9D8B030D-6E8A-4147-A177-3AD203B41FA5}">
                      <a16:colId xmlns:a16="http://schemas.microsoft.com/office/drawing/2014/main" val="1434665199"/>
                    </a:ext>
                  </a:extLst>
                </a:gridCol>
              </a:tblGrid>
              <a:tr h="716385">
                <a:tc>
                  <a:txBody>
                    <a:bodyPr/>
                    <a:lstStyle/>
                    <a:p>
                      <a:pPr algn="l" fontAlgn="b"/>
                      <a:r>
                        <a:rPr lang="en-US" sz="2100" u="none" strike="noStrike">
                          <a:effectLst/>
                        </a:rPr>
                        <a:t> </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Total</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ABG Group</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ICD Group</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Procedure Group</a:t>
                      </a:r>
                      <a:endParaRPr lang="en-US" sz="2100" b="0" i="0" u="none" strike="noStrike">
                        <a:effectLst/>
                        <a:latin typeface="Calibri" panose="020F0502020204030204" pitchFamily="34" charset="0"/>
                      </a:endParaRPr>
                    </a:p>
                  </a:txBody>
                  <a:tcPr marL="17892" marR="17892" marT="17892" marB="0" anchor="b"/>
                </a:tc>
                <a:extLst>
                  <a:ext uri="{0D108BD9-81ED-4DB2-BD59-A6C34878D82A}">
                    <a16:rowId xmlns:a16="http://schemas.microsoft.com/office/drawing/2014/main" val="1991278425"/>
                  </a:ext>
                </a:extLst>
              </a:tr>
              <a:tr h="401491">
                <a:tc>
                  <a:txBody>
                    <a:bodyPr/>
                    <a:lstStyle/>
                    <a:p>
                      <a:pPr algn="l" fontAlgn="b"/>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N=785,667</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N=678,424</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N=105,126</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N=2,117</a:t>
                      </a:r>
                      <a:endParaRPr lang="en-US" sz="2100" b="0" i="0" u="none" strike="noStrike">
                        <a:effectLst/>
                        <a:latin typeface="Calibri" panose="020F0502020204030204" pitchFamily="34" charset="0"/>
                      </a:endParaRPr>
                    </a:p>
                  </a:txBody>
                  <a:tcPr marL="17892" marR="17892" marT="17892" marB="0" anchor="b"/>
                </a:tc>
                <a:extLst>
                  <a:ext uri="{0D108BD9-81ED-4DB2-BD59-A6C34878D82A}">
                    <a16:rowId xmlns:a16="http://schemas.microsoft.com/office/drawing/2014/main" val="399935378"/>
                  </a:ext>
                </a:extLst>
              </a:tr>
              <a:tr h="401491">
                <a:tc>
                  <a:txBody>
                    <a:bodyPr/>
                    <a:lstStyle/>
                    <a:p>
                      <a:pPr algn="l" fontAlgn="b"/>
                      <a:r>
                        <a:rPr lang="en-US" sz="2100" u="none" strike="noStrike">
                          <a:effectLst/>
                        </a:rPr>
                        <a:t>Age</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60 (16)</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60 (17)</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62 (16)</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52 (19)</a:t>
                      </a:r>
                      <a:endParaRPr lang="en-US" sz="2100" b="0" i="0" u="none" strike="noStrike">
                        <a:effectLst/>
                        <a:latin typeface="Calibri" panose="020F0502020204030204" pitchFamily="34" charset="0"/>
                      </a:endParaRPr>
                    </a:p>
                  </a:txBody>
                  <a:tcPr marL="17892" marR="17892" marT="17892" marB="0" anchor="b"/>
                </a:tc>
                <a:extLst>
                  <a:ext uri="{0D108BD9-81ED-4DB2-BD59-A6C34878D82A}">
                    <a16:rowId xmlns:a16="http://schemas.microsoft.com/office/drawing/2014/main" val="723438169"/>
                  </a:ext>
                </a:extLst>
              </a:tr>
              <a:tr h="401491">
                <a:tc>
                  <a:txBody>
                    <a:bodyPr/>
                    <a:lstStyle/>
                    <a:p>
                      <a:pPr algn="l" fontAlgn="b"/>
                      <a:r>
                        <a:rPr lang="en-US" sz="2100" u="none" strike="noStrike">
                          <a:effectLst/>
                        </a:rPr>
                        <a:t>Gender</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46% (360,445)</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45% (304,832)</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52% (54,726)</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42% (887)</a:t>
                      </a:r>
                      <a:endParaRPr lang="en-US" sz="2100" b="0" i="0" u="none" strike="noStrike">
                        <a:effectLst/>
                        <a:latin typeface="Calibri" panose="020F0502020204030204" pitchFamily="34" charset="0"/>
                      </a:endParaRPr>
                    </a:p>
                  </a:txBody>
                  <a:tcPr marL="17892" marR="17892" marT="17892" marB="0" anchor="b"/>
                </a:tc>
                <a:extLst>
                  <a:ext uri="{0D108BD9-81ED-4DB2-BD59-A6C34878D82A}">
                    <a16:rowId xmlns:a16="http://schemas.microsoft.com/office/drawing/2014/main" val="792423271"/>
                  </a:ext>
                </a:extLst>
              </a:tr>
              <a:tr h="401491">
                <a:tc>
                  <a:txBody>
                    <a:bodyPr/>
                    <a:lstStyle/>
                    <a:p>
                      <a:pPr algn="l" fontAlgn="b"/>
                      <a:r>
                        <a:rPr lang="en-US" sz="2100" u="none" strike="noStrike">
                          <a:effectLst/>
                        </a:rPr>
                        <a:t>PO Corticosteroid</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41% (320,131)</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41% (281,124)</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37% (38,901)</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5% (106)</a:t>
                      </a:r>
                      <a:endParaRPr lang="en-US" sz="2100" b="0" i="0" u="none" strike="noStrike">
                        <a:effectLst/>
                        <a:latin typeface="Calibri" panose="020F0502020204030204" pitchFamily="34" charset="0"/>
                      </a:endParaRPr>
                    </a:p>
                  </a:txBody>
                  <a:tcPr marL="17892" marR="17892" marT="17892" marB="0" anchor="b"/>
                </a:tc>
                <a:extLst>
                  <a:ext uri="{0D108BD9-81ED-4DB2-BD59-A6C34878D82A}">
                    <a16:rowId xmlns:a16="http://schemas.microsoft.com/office/drawing/2014/main" val="2552126685"/>
                  </a:ext>
                </a:extLst>
              </a:tr>
              <a:tr h="716385">
                <a:tc>
                  <a:txBody>
                    <a:bodyPr/>
                    <a:lstStyle/>
                    <a:p>
                      <a:pPr algn="l" fontAlgn="b"/>
                      <a:r>
                        <a:rPr lang="en-US" sz="2100" u="none" strike="noStrike">
                          <a:effectLst/>
                        </a:rPr>
                        <a:t>Narcan or other antidote</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23% (183,224)</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25% (167,285)</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15% (15,896)</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2% (43)</a:t>
                      </a:r>
                      <a:endParaRPr lang="en-US" sz="2100" b="0" i="0" u="none" strike="noStrike">
                        <a:effectLst/>
                        <a:latin typeface="Calibri" panose="020F0502020204030204" pitchFamily="34" charset="0"/>
                      </a:endParaRPr>
                    </a:p>
                  </a:txBody>
                  <a:tcPr marL="17892" marR="17892" marT="17892" marB="0" anchor="b"/>
                </a:tc>
                <a:extLst>
                  <a:ext uri="{0D108BD9-81ED-4DB2-BD59-A6C34878D82A}">
                    <a16:rowId xmlns:a16="http://schemas.microsoft.com/office/drawing/2014/main" val="4094232066"/>
                  </a:ext>
                </a:extLst>
              </a:tr>
              <a:tr h="716385">
                <a:tc>
                  <a:txBody>
                    <a:bodyPr/>
                    <a:lstStyle/>
                    <a:p>
                      <a:pPr algn="l" fontAlgn="b"/>
                      <a:r>
                        <a:rPr lang="en-US" sz="2100" u="none" strike="noStrike">
                          <a:effectLst/>
                        </a:rPr>
                        <a:t>Inhaled Treatments Rx'd</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37% (293,266)</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37% (252,748)</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38% (40,403)</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5% (115)</a:t>
                      </a:r>
                      <a:endParaRPr lang="en-US" sz="2100" b="0" i="0" u="none" strike="noStrike">
                        <a:effectLst/>
                        <a:latin typeface="Calibri" panose="020F0502020204030204" pitchFamily="34" charset="0"/>
                      </a:endParaRPr>
                    </a:p>
                  </a:txBody>
                  <a:tcPr marL="17892" marR="17892" marT="17892" marB="0" anchor="b"/>
                </a:tc>
                <a:extLst>
                  <a:ext uri="{0D108BD9-81ED-4DB2-BD59-A6C34878D82A}">
                    <a16:rowId xmlns:a16="http://schemas.microsoft.com/office/drawing/2014/main" val="3370425778"/>
                  </a:ext>
                </a:extLst>
              </a:tr>
              <a:tr h="401491">
                <a:tc>
                  <a:txBody>
                    <a:bodyPr/>
                    <a:lstStyle/>
                    <a:p>
                      <a:pPr algn="l" fontAlgn="b"/>
                      <a:r>
                        <a:rPr lang="en-US" sz="2100" u="none" strike="noStrike">
                          <a:effectLst/>
                        </a:rPr>
                        <a:t>Vasodilators</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14% (107,701)</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14% (97,077)</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10% (10,554)</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dirty="0">
                          <a:effectLst/>
                        </a:rPr>
                        <a:t>3% (70)</a:t>
                      </a:r>
                      <a:endParaRPr lang="en-US" sz="2100" b="0" i="0" u="none" strike="noStrike" dirty="0">
                        <a:effectLst/>
                        <a:latin typeface="Calibri" panose="020F0502020204030204" pitchFamily="34" charset="0"/>
                      </a:endParaRPr>
                    </a:p>
                  </a:txBody>
                  <a:tcPr marL="17892" marR="17892" marT="17892" marB="0" anchor="b"/>
                </a:tc>
                <a:extLst>
                  <a:ext uri="{0D108BD9-81ED-4DB2-BD59-A6C34878D82A}">
                    <a16:rowId xmlns:a16="http://schemas.microsoft.com/office/drawing/2014/main" val="2441229351"/>
                  </a:ext>
                </a:extLst>
              </a:tr>
            </a:tbl>
          </a:graphicData>
        </a:graphic>
      </p:graphicFrame>
      <p:sp>
        <p:nvSpPr>
          <p:cNvPr id="6" name="TextBox 5">
            <a:extLst>
              <a:ext uri="{FF2B5EF4-FFF2-40B4-BE49-F238E27FC236}">
                <a16:creationId xmlns:a16="http://schemas.microsoft.com/office/drawing/2014/main" id="{D6BA924D-688A-974C-4471-372A2E099AD8}"/>
              </a:ext>
            </a:extLst>
          </p:cNvPr>
          <p:cNvSpPr txBox="1"/>
          <p:nvPr/>
        </p:nvSpPr>
        <p:spPr>
          <a:xfrm>
            <a:off x="838200" y="6229258"/>
            <a:ext cx="6098458" cy="369332"/>
          </a:xfrm>
          <a:prstGeom prst="rect">
            <a:avLst/>
          </a:prstGeom>
          <a:noFill/>
        </p:spPr>
        <p:txBody>
          <a:bodyPr wrap="square">
            <a:spAutoFit/>
          </a:bodyPr>
          <a:lstStyle/>
          <a:p>
            <a:r>
              <a:rPr lang="en-US" dirty="0"/>
              <a:t>[ ] inpatient diuretics???</a:t>
            </a:r>
          </a:p>
        </p:txBody>
      </p:sp>
    </p:spTree>
    <p:extLst>
      <p:ext uri="{BB962C8B-B14F-4D97-AF65-F5344CB8AC3E}">
        <p14:creationId xmlns:p14="http://schemas.microsoft.com/office/powerpoint/2010/main" val="1864711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6523C8-B02F-F890-D038-A9A6BC399583}"/>
              </a:ext>
            </a:extLst>
          </p:cNvPr>
          <p:cNvSpPr>
            <a:spLocks noGrp="1"/>
          </p:cNvSpPr>
          <p:nvPr>
            <p:ph type="title"/>
          </p:nvPr>
        </p:nvSpPr>
        <p:spPr>
          <a:xfrm>
            <a:off x="841248" y="334644"/>
            <a:ext cx="10509504" cy="1076914"/>
          </a:xfrm>
        </p:spPr>
        <p:txBody>
          <a:bodyPr anchor="ctr">
            <a:normAutofit fontScale="90000"/>
          </a:bodyPr>
          <a:lstStyle/>
          <a:p>
            <a:r>
              <a:rPr lang="en-US" sz="4000" dirty="0"/>
              <a:t>Procedures. No TTE, EMG/NCS, PSG. No crit care time? </a:t>
            </a:r>
          </a:p>
        </p:txBody>
      </p:sp>
      <p:sp>
        <p:nvSpPr>
          <p:cNvPr id="11" name="Rectangle 10">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Content Placeholder 3">
            <a:extLst>
              <a:ext uri="{FF2B5EF4-FFF2-40B4-BE49-F238E27FC236}">
                <a16:creationId xmlns:a16="http://schemas.microsoft.com/office/drawing/2014/main" id="{462CD236-B89B-79AE-4C60-BAE5197A7EFE}"/>
              </a:ext>
            </a:extLst>
          </p:cNvPr>
          <p:cNvGraphicFramePr>
            <a:graphicFrameLocks noGrp="1"/>
          </p:cNvGraphicFramePr>
          <p:nvPr>
            <p:ph idx="1"/>
            <p:extLst>
              <p:ext uri="{D42A27DB-BD31-4B8C-83A1-F6EECF244321}">
                <p14:modId xmlns:p14="http://schemas.microsoft.com/office/powerpoint/2010/main" val="3435612431"/>
              </p:ext>
            </p:extLst>
          </p:nvPr>
        </p:nvGraphicFramePr>
        <p:xfrm>
          <a:off x="1274137" y="1737360"/>
          <a:ext cx="9634583" cy="4535432"/>
        </p:xfrm>
        <a:graphic>
          <a:graphicData uri="http://schemas.openxmlformats.org/drawingml/2006/table">
            <a:tbl>
              <a:tblPr>
                <a:tableStyleId>{5C22544A-7EE6-4342-B048-85BDC9FD1C3A}</a:tableStyleId>
              </a:tblPr>
              <a:tblGrid>
                <a:gridCol w="2017349">
                  <a:extLst>
                    <a:ext uri="{9D8B030D-6E8A-4147-A177-3AD203B41FA5}">
                      <a16:colId xmlns:a16="http://schemas.microsoft.com/office/drawing/2014/main" val="2569656085"/>
                    </a:ext>
                  </a:extLst>
                </a:gridCol>
                <a:gridCol w="1920458">
                  <a:extLst>
                    <a:ext uri="{9D8B030D-6E8A-4147-A177-3AD203B41FA5}">
                      <a16:colId xmlns:a16="http://schemas.microsoft.com/office/drawing/2014/main" val="4124912827"/>
                    </a:ext>
                  </a:extLst>
                </a:gridCol>
                <a:gridCol w="1948716">
                  <a:extLst>
                    <a:ext uri="{9D8B030D-6E8A-4147-A177-3AD203B41FA5}">
                      <a16:colId xmlns:a16="http://schemas.microsoft.com/office/drawing/2014/main" val="4127819019"/>
                    </a:ext>
                  </a:extLst>
                </a:gridCol>
                <a:gridCol w="1920458">
                  <a:extLst>
                    <a:ext uri="{9D8B030D-6E8A-4147-A177-3AD203B41FA5}">
                      <a16:colId xmlns:a16="http://schemas.microsoft.com/office/drawing/2014/main" val="330213865"/>
                    </a:ext>
                  </a:extLst>
                </a:gridCol>
                <a:gridCol w="1827602">
                  <a:extLst>
                    <a:ext uri="{9D8B030D-6E8A-4147-A177-3AD203B41FA5}">
                      <a16:colId xmlns:a16="http://schemas.microsoft.com/office/drawing/2014/main" val="2745009487"/>
                    </a:ext>
                  </a:extLst>
                </a:gridCol>
              </a:tblGrid>
              <a:tr h="339658">
                <a:tc>
                  <a:txBody>
                    <a:bodyPr/>
                    <a:lstStyle/>
                    <a:p>
                      <a:pPr algn="l" fontAlgn="b"/>
                      <a:r>
                        <a:rPr lang="en-US" sz="1700" u="none" strike="noStrike">
                          <a:effectLst/>
                        </a:rPr>
                        <a:t> </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Total</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ABG Group</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ICD Group</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Procedure Group</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702615139"/>
                  </a:ext>
                </a:extLst>
              </a:tr>
              <a:tr h="339658">
                <a:tc>
                  <a:txBody>
                    <a:bodyPr/>
                    <a:lstStyle/>
                    <a:p>
                      <a:pPr algn="l" fontAlgn="b"/>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N=785,667</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N=678,424</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N=105,126</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N=2,117</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54002815"/>
                  </a:ext>
                </a:extLst>
              </a:tr>
              <a:tr h="339658">
                <a:tc>
                  <a:txBody>
                    <a:bodyPr/>
                    <a:lstStyle/>
                    <a:p>
                      <a:pPr algn="l" fontAlgn="b"/>
                      <a:r>
                        <a:rPr lang="en-US" sz="1700" u="none" strike="noStrike">
                          <a:effectLst/>
                        </a:rPr>
                        <a:t>Age</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60 (16)</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60 (17)</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62 (16)</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52 (19)</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1502323132"/>
                  </a:ext>
                </a:extLst>
              </a:tr>
              <a:tr h="339658">
                <a:tc>
                  <a:txBody>
                    <a:bodyPr/>
                    <a:lstStyle/>
                    <a:p>
                      <a:pPr algn="l" fontAlgn="b"/>
                      <a:r>
                        <a:rPr lang="en-US" sz="1700" u="none" strike="noStrike">
                          <a:effectLst/>
                        </a:rPr>
                        <a:t>Gender</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46% (360,445)</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45% (304,832)</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52% (54,726)</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42% (887)</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2578052541"/>
                  </a:ext>
                </a:extLst>
              </a:tr>
              <a:tr h="339658">
                <a:tc>
                  <a:txBody>
                    <a:bodyPr/>
                    <a:lstStyle/>
                    <a:p>
                      <a:pPr algn="l" fontAlgn="b"/>
                      <a:r>
                        <a:rPr lang="en-US" sz="1700" u="none" strike="noStrike">
                          <a:effectLst/>
                        </a:rPr>
                        <a:t>CPAP proc. code</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7% (58,615)</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6% (43,070)</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15% (15,524)</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1% (21)</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3372738123"/>
                  </a:ext>
                </a:extLst>
              </a:tr>
              <a:tr h="606056">
                <a:tc>
                  <a:txBody>
                    <a:bodyPr/>
                    <a:lstStyle/>
                    <a:p>
                      <a:pPr algn="l" fontAlgn="b"/>
                      <a:r>
                        <a:rPr lang="en-US" sz="1700" u="none" strike="noStrike">
                          <a:effectLst/>
                        </a:rPr>
                        <a:t>Aerosolized Treatment</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15% (119,865)</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14% (97,697)</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21% (22,093)</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 (75)</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3646640302"/>
                  </a:ext>
                </a:extLst>
              </a:tr>
              <a:tr h="339658">
                <a:tc>
                  <a:txBody>
                    <a:bodyPr/>
                    <a:lstStyle/>
                    <a:p>
                      <a:pPr algn="l" fontAlgn="b"/>
                      <a:r>
                        <a:rPr lang="en-US" sz="1700" u="none" strike="noStrike">
                          <a:effectLst/>
                        </a:rPr>
                        <a:t>Inhaler Teaching</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3% (22,402)</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3% (19,943)</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2% (2,401)</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3% (58)</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2825852693"/>
                  </a:ext>
                </a:extLst>
              </a:tr>
              <a:tr h="339658">
                <a:tc>
                  <a:txBody>
                    <a:bodyPr/>
                    <a:lstStyle/>
                    <a:p>
                      <a:pPr algn="l" fontAlgn="b"/>
                      <a:r>
                        <a:rPr lang="en-US" sz="1700" u="none" strike="noStrike">
                          <a:effectLst/>
                        </a:rPr>
                        <a:t>1 View CXR</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23% (177,806)</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22% (147,529)</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29% (30,156)</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6% (121)</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1971753985"/>
                  </a:ext>
                </a:extLst>
              </a:tr>
              <a:tr h="339658">
                <a:tc>
                  <a:txBody>
                    <a:bodyPr/>
                    <a:lstStyle/>
                    <a:p>
                      <a:pPr algn="l" fontAlgn="b"/>
                      <a:r>
                        <a:rPr lang="en-US" sz="1700" u="none" strike="noStrike">
                          <a:effectLst/>
                        </a:rPr>
                        <a:t>2 View CXR</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6% (46,579)</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6% (39,661)</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7% (6,903)</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1% (15)</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2499590500"/>
                  </a:ext>
                </a:extLst>
              </a:tr>
              <a:tr h="606056">
                <a:tc>
                  <a:txBody>
                    <a:bodyPr/>
                    <a:lstStyle/>
                    <a:p>
                      <a:pPr algn="l" fontAlgn="b"/>
                      <a:r>
                        <a:rPr lang="en-US" sz="1700" u="none" strike="noStrike">
                          <a:effectLst/>
                        </a:rPr>
                        <a:t>CT Chest Non-Contrast</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 (32,650)</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 (27,317)</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5% (5,325)</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0% (8)</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3956566323"/>
                  </a:ext>
                </a:extLst>
              </a:tr>
              <a:tr h="606056">
                <a:tc>
                  <a:txBody>
                    <a:bodyPr/>
                    <a:lstStyle/>
                    <a:p>
                      <a:pPr algn="l" fontAlgn="b"/>
                      <a:r>
                        <a:rPr lang="en-US" sz="1700" u="none" strike="noStrike">
                          <a:effectLst/>
                        </a:rPr>
                        <a:t>CT Chest w Contrast</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 (30,349)</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 (26,256)</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 (4,072)</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1% (21)</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1674804935"/>
                  </a:ext>
                </a:extLst>
              </a:tr>
            </a:tbl>
          </a:graphicData>
        </a:graphic>
      </p:graphicFrame>
      <p:pic>
        <p:nvPicPr>
          <p:cNvPr id="5" name="Picture 4">
            <a:extLst>
              <a:ext uri="{FF2B5EF4-FFF2-40B4-BE49-F238E27FC236}">
                <a16:creationId xmlns:a16="http://schemas.microsoft.com/office/drawing/2014/main" id="{802F2B62-8D6D-0C0E-A606-7B7B3033A93B}"/>
              </a:ext>
            </a:extLst>
          </p:cNvPr>
          <p:cNvPicPr>
            <a:picLocks noChangeAspect="1"/>
          </p:cNvPicPr>
          <p:nvPr/>
        </p:nvPicPr>
        <p:blipFill>
          <a:blip r:embed="rId3"/>
          <a:stretch>
            <a:fillRect/>
          </a:stretch>
        </p:blipFill>
        <p:spPr>
          <a:xfrm>
            <a:off x="6838950" y="3933839"/>
            <a:ext cx="5353050" cy="2545031"/>
          </a:xfrm>
          <a:prstGeom prst="rect">
            <a:avLst/>
          </a:prstGeom>
        </p:spPr>
      </p:pic>
    </p:spTree>
    <p:extLst>
      <p:ext uri="{BB962C8B-B14F-4D97-AF65-F5344CB8AC3E}">
        <p14:creationId xmlns:p14="http://schemas.microsoft.com/office/powerpoint/2010/main" val="3051440865"/>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3245</TotalTime>
  <Words>3502</Words>
  <Application>Microsoft Macintosh PowerPoint</Application>
  <PresentationFormat>Widescreen</PresentationFormat>
  <Paragraphs>485</Paragraphs>
  <Slides>19</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Helvetica Neue</vt:lpstr>
      <vt:lpstr>Merriweather</vt:lpstr>
      <vt:lpstr>Office Theme 2013 - 2022</vt:lpstr>
      <vt:lpstr>Hypercapnia Research Group Jan 6 Meeting</vt:lpstr>
      <vt:lpstr>Goal of project</vt:lpstr>
      <vt:lpstr>PowerPoint Presentation</vt:lpstr>
      <vt:lpstr>PowerPoint Presentation</vt:lpstr>
      <vt:lpstr>Data pre-processing</vt:lpstr>
      <vt:lpstr>Data sanity checking</vt:lpstr>
      <vt:lpstr>Admission VS (skewed center) e.g. for BMI – version w missing data?</vt:lpstr>
      <vt:lpstr>Inpatient medication categories</vt:lpstr>
      <vt:lpstr>Procedures. No TTE, EMG/NCS, PSG. No crit care time? </vt:lpstr>
      <vt:lpstr>Chronic conditions: Heart failure high – rest not?</vt:lpstr>
      <vt:lpstr>for labs e.g. ( value_27441 (ABG pH) )- missing values are currently 0. They should be 7.4 (should we mean center?). Also exclude &lt;6.5 and above 7.8</vt:lpstr>
      <vt:lpstr>TODO: still need to sanity check acute diagnoses.</vt:lpstr>
      <vt:lpstr>PCA output</vt:lpstr>
      <vt:lpstr>Expanded Data Set</vt:lpstr>
      <vt:lpstr>need robust truthfulness of data… integrity checks</vt:lpstr>
      <vt:lpstr>Next steps: </vt:lpstr>
      <vt:lpstr>PowerPoint Presentation</vt:lpstr>
      <vt:lpstr>Stratifying causes</vt:lpstr>
      <vt:lpstr>U of U Data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Hypercapnia Research Group Jan 6 Meeting</dc:title>
  <dc:creator>BRIAN LOCKE</dc:creator>
  <cp:lastModifiedBy>BRIAN LOCKE</cp:lastModifiedBy>
  <cp:revision>6</cp:revision>
  <dcterms:created xsi:type="dcterms:W3CDTF">2023-01-04T15:34:54Z</dcterms:created>
  <dcterms:modified xsi:type="dcterms:W3CDTF">2023-01-06T21:40:03Z</dcterms:modified>
</cp:coreProperties>
</file>